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3" r:id="rId2"/>
  </p:sldMasterIdLst>
  <p:notesMasterIdLst>
    <p:notesMasterId r:id="rId31"/>
  </p:notesMasterIdLst>
  <p:sldIdLst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81" r:id="rId24"/>
    <p:sldId id="282" r:id="rId25"/>
    <p:sldId id="283" r:id="rId26"/>
    <p:sldId id="287" r:id="rId27"/>
    <p:sldId id="286" r:id="rId28"/>
    <p:sldId id="293" r:id="rId29"/>
    <p:sldId id="294" r:id="rId30"/>
  </p:sldIdLst>
  <p:sldSz cx="9144000" cy="6858000" type="screen4x3"/>
  <p:notesSz cx="6797675" cy="9926638"/>
  <p:embeddedFontLst>
    <p:embeddedFont>
      <p:font typeface="Arimo" panose="020B060402020202020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omic Sans MS" panose="030F0702030302020204" pitchFamily="66" charset="0"/>
      <p:regular r:id="rId40"/>
      <p:bold r:id="rId41"/>
      <p:italic r:id="rId42"/>
      <p:boldItalic r:id="rId43"/>
    </p:embeddedFont>
    <p:embeddedFont>
      <p:font typeface="Garamond" panose="02020404030301010803" pitchFamily="18" charset="0"/>
      <p:regular r:id="rId44"/>
      <p:bold r:id="rId45"/>
      <p:italic r:id="rId46"/>
      <p:boldItalic r:id="rId47"/>
    </p:embeddedFont>
    <p:embeddedFont>
      <p:font typeface="Verdana" panose="020B0604030504040204" pitchFamily="34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000000"/>
          </p15:clr>
        </p15:guide>
        <p15:guide id="2" pos="2141">
          <p15:clr>
            <a:srgbClr val="000000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2" roundtripDataSignature="AMtx7miV2xpBDhxk2t2kN0YWXGeOhJC1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91B5B0A-F45C-46C3-8ADB-4FB51DB71B17}">
  <a:tblStyle styleId="{B91B5B0A-F45C-46C3-8ADB-4FB51DB71B1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10.fntdata"/><Relationship Id="rId6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20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2" y="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9162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Arial"/>
              <a:buNone/>
            </a:pPr>
            <a:r>
              <a:rPr lang="en-US" sz="4400" i="1" dirty="0">
                <a:latin typeface="Arial"/>
                <a:ea typeface="Arial"/>
                <a:cs typeface="Arial"/>
                <a:sym typeface="Arial"/>
              </a:rPr>
              <a:t>Make sure you have a pen and paper at the ready!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2d0674ccc4_0_37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g12d0674ccc4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4" name="Google Shape;204;g12d0674ccc4_0_37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2d0674ccc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0" name="Google Shape;210;g12d0674ccc4_0_43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" name="Google Shape;211;g12d0674ccc4_0_43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2d0674ccc4_0_50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12d0674ccc4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9" name="Google Shape;219;g12d0674ccc4_0_50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2d0674ccc4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2" name="Google Shape;232;g12d0674ccc4_0_63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3" name="Google Shape;233;g12d0674ccc4_0_63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2d0674ccc4_0_77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7" name="Google Shape;247;g12d0674ccc4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2d0674ccc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2" name="Google Shape;252;g12d0674ccc4_0_81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3" name="Google Shape;253;g12d0674ccc4_0_81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2d0674ccc4_0_88:notes"/>
          <p:cNvSpPr txBox="1"/>
          <p:nvPr/>
        </p:nvSpPr>
        <p:spPr>
          <a:xfrm>
            <a:off x="0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Ruth Miskin Literacy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12d0674ccc4_0_88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g12d0674ccc4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2" name="Google Shape;262;g12d0674ccc4_0_88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227011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Use My Turn Your Turn with the parents to have a go at some Fred Talk – you Fred Talk a CVC word  d_o_g, they Fred Talk it back &amp; ask them to tell you what word Fred is trying to say.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2d0674ccc4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9" name="Google Shape;269;g12d0674ccc4_0_96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Use My Turn Your Turn with the parents – say “show me three fingers – the word is dog.”  </a:t>
            </a:r>
            <a:endParaRPr/>
          </a:p>
        </p:txBody>
      </p:sp>
      <p:sp>
        <p:nvSpPr>
          <p:cNvPr id="270" name="Google Shape;270;g12d0674ccc4_0_96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2d0674ccc4_0_104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8" name="Google Shape;278;g12d0674ccc4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2d0674ccc4_0_109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4" name="Google Shape;284;g12d0674ccc4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" name="Google Shape;1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3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0" name="Google Shape;2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8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" name="Google Shape;30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2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8" name="Google Shape;31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4" name="Google Shape;324;p33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5" name="Google Shape;325;p33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4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2" name="Google Shape;33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12d0674ccc4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12d0674ccc4_0_211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g12d0674ccc4_0_211:notes"/>
          <p:cNvSpPr txBox="1">
            <a:spLocks noGrp="1"/>
          </p:cNvSpPr>
          <p:nvPr>
            <p:ph type="sldNum" idx="12"/>
          </p:nvPr>
        </p:nvSpPr>
        <p:spPr>
          <a:xfrm>
            <a:off x="3852862" y="9429750"/>
            <a:ext cx="2944800" cy="496800"/>
          </a:xfrm>
          <a:prstGeom prst="rect">
            <a:avLst/>
          </a:prstGeom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25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6" name="Google Shape;356;p37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7" name="Google Shape;357;p37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4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5" name="Google Shape;41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5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1" name="Google Shape;42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7" name="Google Shape;147;p4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3" name="Google Shape;153;p5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4" name="Google Shape;154;p5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2d0674ccc4_0_5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12d0674ccc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7" name="Google Shape;167;g12d0674ccc4_0_5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2d0674ccc4_0_11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12d0674ccc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4" name="Google Shape;174;g12d0674ccc4_0_11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br>
              <a:rPr lang="en-US"/>
            </a:b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2d0674ccc4_0_17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12d0674cc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1" name="Google Shape;181;g12d0674ccc4_0_17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2d0674ccc4_0_23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12d0674ccc4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8" name="Google Shape;188;g12d0674ccc4_0_23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2d0674ccc4_0_30:notes"/>
          <p:cNvSpPr txBox="1"/>
          <p:nvPr/>
        </p:nvSpPr>
        <p:spPr>
          <a:xfrm>
            <a:off x="3852862" y="9429750"/>
            <a:ext cx="29448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12d0674ccc4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Google Shape;196;g12d0674ccc4_0_30:notes"/>
          <p:cNvSpPr txBox="1">
            <a:spLocks noGrp="1"/>
          </p:cNvSpPr>
          <p:nvPr>
            <p:ph type="body" idx="1"/>
          </p:nvPr>
        </p:nvSpPr>
        <p:spPr>
          <a:xfrm>
            <a:off x="906462" y="4714875"/>
            <a:ext cx="49848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0" tIns="45625" rIns="91250" bIns="45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Show flashcards to parents MTYT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?"/>
              <a:defRPr/>
            </a:lvl1pPr>
            <a:lvl2pPr marL="914400" lvl="1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■"/>
              <a:defRPr/>
            </a:lvl2pPr>
            <a:lvl3pPr marL="1371600" lvl="2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22" name="Google Shape;22;p47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00"/>
              <a:buChar char="?"/>
              <a:defRPr sz="3200"/>
            </a:lvl1pPr>
            <a:lvl2pPr marL="914400" lvl="1" indent="-36195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Char char="■"/>
              <a:defRPr sz="2800"/>
            </a:lvl2pPr>
            <a:lvl3pPr marL="1371600" lvl="2" indent="-32766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560"/>
              <a:buChar char="?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4pPr>
            <a:lvl5pPr marL="2286000" lvl="4" indent="-330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5pPr>
            <a:lvl6pPr marL="2743200" lvl="5" indent="-330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6pPr>
            <a:lvl7pPr marL="3200400" lvl="6" indent="-330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7pPr>
            <a:lvl8pPr marL="3657600" lvl="7" indent="-330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8pPr>
            <a:lvl9pPr marL="4114800" lvl="8" indent="-330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9pPr>
          </a:lstStyle>
          <a:p>
            <a:endParaRPr/>
          </a:p>
        </p:txBody>
      </p:sp>
      <p:sp>
        <p:nvSpPr>
          <p:cNvPr id="75" name="Google Shape;75;p5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05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5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6" name="Google Shape;76;p5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9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9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6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87" name="Google Shape;87;p6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Char char="?"/>
              <a:defRPr sz="2400"/>
            </a:lvl1pPr>
            <a:lvl2pPr marL="914400" lvl="1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Char char="■"/>
              <a:defRPr sz="2000"/>
            </a:lvl2pPr>
            <a:lvl3pPr marL="1371600" lvl="2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?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09879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79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79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79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79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88" name="Google Shape;88;p6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89" name="Google Shape;89;p6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Char char="?"/>
              <a:defRPr sz="2400"/>
            </a:lvl1pPr>
            <a:lvl2pPr marL="914400" lvl="1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Char char="■"/>
              <a:defRPr sz="2000"/>
            </a:lvl2pPr>
            <a:lvl3pPr marL="1371600" lvl="2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?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09879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79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79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79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79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90" name="Google Shape;90;p60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6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6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195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Char char="?"/>
              <a:defRPr sz="2800"/>
            </a:lvl1pPr>
            <a:lvl2pPr marL="914400" lvl="1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Char char="■"/>
              <a:defRPr sz="2400"/>
            </a:lvl2pPr>
            <a:lvl3pPr marL="1371600" lvl="2" indent="-3111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300"/>
              <a:buChar char="?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96" name="Google Shape;96;p6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195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Char char="?"/>
              <a:defRPr sz="2800"/>
            </a:lvl1pPr>
            <a:lvl2pPr marL="914400" lvl="1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Char char="■"/>
              <a:defRPr sz="2400"/>
            </a:lvl2pPr>
            <a:lvl3pPr marL="1371600" lvl="2" indent="-3111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300"/>
              <a:buChar char="?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97" name="Google Shape;97;p61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6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04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103" name="Google Shape;103;p6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6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9"/>
          <p:cNvSpPr txBox="1">
            <a:spLocks noGrp="1"/>
          </p:cNvSpPr>
          <p:nvPr>
            <p:ph type="ctrTitle"/>
          </p:nvPr>
        </p:nvSpPr>
        <p:spPr>
          <a:xfrm>
            <a:off x="685800" y="685800"/>
            <a:ext cx="7772400" cy="212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9"/>
          <p:cNvSpPr txBox="1">
            <a:spLocks noGrp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Font typeface="Noto Sans Symbols"/>
              <a:buNone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■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?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119" name="Google Shape;119;p49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4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4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0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Only">
  <p:cSld name="OBJECT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1"/>
          <p:cNvSpPr txBox="1">
            <a:spLocks noGrp="1"/>
          </p:cNvSpPr>
          <p:nvPr>
            <p:ph type="body" idx="1"/>
          </p:nvPr>
        </p:nvSpPr>
        <p:spPr>
          <a:xfrm>
            <a:off x="457200" y="277813"/>
            <a:ext cx="8229600" cy="5853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?"/>
              <a:defRPr/>
            </a:lvl1pPr>
            <a:lvl2pPr marL="914400" lvl="1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■"/>
              <a:defRPr/>
            </a:lvl2pPr>
            <a:lvl3pPr marL="1371600" lvl="2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31" name="Google Shape;31;p51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, and 2 Content" type="txAndTwoObj">
  <p:cSld name="TEXT_AND_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2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?"/>
              <a:defRPr/>
            </a:lvl1pPr>
            <a:lvl2pPr marL="914400" lvl="1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■"/>
              <a:defRPr/>
            </a:lvl2pPr>
            <a:lvl3pPr marL="1371600" lvl="2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37" name="Google Shape;37;p5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9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?"/>
              <a:defRPr/>
            </a:lvl1pPr>
            <a:lvl2pPr marL="914400" lvl="1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■"/>
              <a:defRPr/>
            </a:lvl2pPr>
            <a:lvl3pPr marL="1371600" lvl="2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38" name="Google Shape;38;p52"/>
          <p:cNvSpPr txBox="1">
            <a:spLocks noGrp="1"/>
          </p:cNvSpPr>
          <p:nvPr>
            <p:ph type="body" idx="3"/>
          </p:nvPr>
        </p:nvSpPr>
        <p:spPr>
          <a:xfrm>
            <a:off x="4648200" y="3941763"/>
            <a:ext cx="4038600" cy="2189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?"/>
              <a:defRPr/>
            </a:lvl1pPr>
            <a:lvl2pPr marL="914400" lvl="1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■"/>
              <a:defRPr/>
            </a:lvl2pPr>
            <a:lvl3pPr marL="1371600" lvl="2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39" name="Google Shape;39;p5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able" type="tbl">
  <p:cSld name="TAB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3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Diagram or Organization Chart" type="dgm">
  <p:cSld name="DIAGRAM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4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4"/>
          <p:cNvSpPr>
            <a:spLocks noGrp="1"/>
          </p:cNvSpPr>
          <p:nvPr>
            <p:ph type="dgm" idx="2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🞐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🞐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0" name="Google Shape;50;p54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5"/>
          <p:cNvSpPr txBox="1">
            <a:spLocks noGrp="1"/>
          </p:cNvSpPr>
          <p:nvPr>
            <p:ph type="title"/>
          </p:nvPr>
        </p:nvSpPr>
        <p:spPr>
          <a:xfrm rot="5400000">
            <a:off x="4731544" y="2175669"/>
            <a:ext cx="5853112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5"/>
          <p:cNvSpPr txBox="1">
            <a:spLocks noGrp="1"/>
          </p:cNvSpPr>
          <p:nvPr>
            <p:ph type="body" idx="1"/>
          </p:nvPr>
        </p:nvSpPr>
        <p:spPr>
          <a:xfrm rot="5400000">
            <a:off x="540544" y="194469"/>
            <a:ext cx="5853112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?"/>
              <a:defRPr/>
            </a:lvl1pPr>
            <a:lvl2pPr marL="914400" lvl="1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■"/>
              <a:defRPr/>
            </a:lvl2pPr>
            <a:lvl3pPr marL="1371600" lvl="2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56" name="Google Shape;56;p55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6"/>
          <p:cNvSpPr txBox="1">
            <a:spLocks noGrp="1"/>
          </p:cNvSpPr>
          <p:nvPr>
            <p:ph type="body" idx="1"/>
          </p:nvPr>
        </p:nvSpPr>
        <p:spPr>
          <a:xfrm rot="5400000">
            <a:off x="2306637" y="-249238"/>
            <a:ext cx="4530725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?"/>
              <a:defRPr/>
            </a:lvl1pPr>
            <a:lvl2pPr marL="914400" lvl="1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■"/>
              <a:defRPr/>
            </a:lvl2pPr>
            <a:lvl3pPr marL="1371600" lvl="2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62" name="Google Shape;62;p56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5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05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5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57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" name="Google Shape;11;p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🞐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🞐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200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200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46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46"/>
          <p:cNvSpPr txBox="1"/>
          <p:nvPr/>
        </p:nvSpPr>
        <p:spPr>
          <a:xfrm>
            <a:off x="0" y="0"/>
            <a:ext cx="228600" cy="228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" name="Google Shape;16;p46"/>
          <p:cNvCxnSpPr/>
          <p:nvPr/>
        </p:nvCxnSpPr>
        <p:spPr>
          <a:xfrm>
            <a:off x="457200" y="1447800"/>
            <a:ext cx="8077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Google Shape;17;p46"/>
          <p:cNvSpPr txBox="1"/>
          <p:nvPr/>
        </p:nvSpPr>
        <p:spPr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46"/>
          <p:cNvSpPr txBox="1"/>
          <p:nvPr/>
        </p:nvSpPr>
        <p:spPr>
          <a:xfrm>
            <a:off x="0" y="4572000"/>
            <a:ext cx="228600" cy="228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48"/>
          <p:cNvGrpSpPr/>
          <p:nvPr/>
        </p:nvGrpSpPr>
        <p:grpSpPr>
          <a:xfrm>
            <a:off x="228600" y="2889250"/>
            <a:ext cx="8610600" cy="201612"/>
            <a:chOff x="144" y="1680"/>
            <a:chExt cx="5424" cy="144"/>
          </a:xfrm>
        </p:grpSpPr>
        <p:sp>
          <p:nvSpPr>
            <p:cNvPr id="108" name="Google Shape;108;p48"/>
            <p:cNvSpPr txBox="1"/>
            <p:nvPr/>
          </p:nvSpPr>
          <p:spPr>
            <a:xfrm>
              <a:off x="144" y="1680"/>
              <a:ext cx="1808" cy="144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48"/>
            <p:cNvSpPr txBox="1"/>
            <p:nvPr/>
          </p:nvSpPr>
          <p:spPr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48"/>
            <p:cNvSpPr txBox="1"/>
            <p:nvPr/>
          </p:nvSpPr>
          <p:spPr>
            <a:xfrm>
              <a:off x="3760" y="1680"/>
              <a:ext cx="1808" cy="144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" name="Google Shape;111;p4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2" name="Google Shape;112;p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🞐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🞐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200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200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3" name="Google Shape;113;p4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4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4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g"/><Relationship Id="rId7" Type="http://schemas.openxmlformats.org/officeDocument/2006/relationships/image" Target="../media/image18.jpeg"/><Relationship Id="rId12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g"/><Relationship Id="rId9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3.jp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thmiskin.com/parentsandcarer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KUbrJPAt65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"/>
          <p:cNvSpPr txBox="1"/>
          <p:nvPr/>
        </p:nvSpPr>
        <p:spPr>
          <a:xfrm>
            <a:off x="395287" y="1268412"/>
            <a:ext cx="936625" cy="43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"/>
          <p:cNvSpPr txBox="1">
            <a:spLocks noGrp="1"/>
          </p:cNvSpPr>
          <p:nvPr>
            <p:ph type="subTitle" idx="1"/>
          </p:nvPr>
        </p:nvSpPr>
        <p:spPr>
          <a:xfrm>
            <a:off x="1416900" y="3277388"/>
            <a:ext cx="6400800" cy="1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Parent Presentation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3600" dirty="0">
                <a:latin typeface="Arial"/>
                <a:cs typeface="Arial"/>
                <a:sym typeface="Arial"/>
              </a:rPr>
              <a:t>September 2024</a:t>
            </a:r>
            <a:endParaRPr dirty="0"/>
          </a:p>
        </p:txBody>
      </p:sp>
      <p:pic>
        <p:nvPicPr>
          <p:cNvPr id="135" name="Google Shape;13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4350" y="492125"/>
            <a:ext cx="4954587" cy="22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84F393AD-7DEC-4147-84E4-9EA5C2D872C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65195" y="4474438"/>
            <a:ext cx="2213610" cy="18781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2d0674ccc4_0_37"/>
          <p:cNvSpPr txBox="1">
            <a:spLocks noGrp="1"/>
          </p:cNvSpPr>
          <p:nvPr>
            <p:ph type="title"/>
          </p:nvPr>
        </p:nvSpPr>
        <p:spPr>
          <a:xfrm>
            <a:off x="468312" y="188912"/>
            <a:ext cx="82296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Graphemes</a:t>
            </a:r>
            <a:endParaRPr/>
          </a:p>
        </p:txBody>
      </p:sp>
      <p:sp>
        <p:nvSpPr>
          <p:cNvPr id="207" name="Google Shape;207;g12d0674ccc4_0_37"/>
          <p:cNvSpPr txBox="1">
            <a:spLocks noGrp="1"/>
          </p:cNvSpPr>
          <p:nvPr>
            <p:ph type="body" idx="1"/>
          </p:nvPr>
        </p:nvSpPr>
        <p:spPr>
          <a:xfrm>
            <a:off x="468312" y="1773237"/>
            <a:ext cx="8363100" cy="48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Arial" panose="020B0604020202020204" pitchFamily="34" charset="0"/>
              <a:buChar char="•"/>
            </a:pP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grapheme is a sound written down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endParaRPr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Font typeface="Arial" panose="020B0604020202020204" pitchFamily="34" charset="0"/>
              <a:buChar char="•"/>
            </a:pPr>
            <a:r>
              <a:rPr lang="en-US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English has more than 150 graphemes 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endParaRPr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Font typeface="Arial" panose="020B0604020202020204" pitchFamily="34" charset="0"/>
              <a:buChar char="•"/>
            </a:pPr>
            <a:r>
              <a:rPr lang="en-US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There are more than 150 ways to represent the 44 sounds using our 26 alphabet letters. 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050"/>
              <a:buNone/>
            </a:pPr>
            <a:endParaRPr b="0" i="0" u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r>
              <a:rPr lang="en-US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complex code!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endParaRPr sz="36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r>
              <a:rPr lang="en-US" sz="36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endParaRPr sz="36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endParaRPr sz="36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endParaRPr sz="36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endParaRPr sz="36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endParaRPr sz="36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2d0674ccc4_0_4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Learning the code</a:t>
            </a:r>
            <a:endParaRPr/>
          </a:p>
        </p:txBody>
      </p:sp>
      <p:sp>
        <p:nvSpPr>
          <p:cNvPr id="214" name="Google Shape;214;g12d0674ccc4_0_4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</a:t>
            </a: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Children learn a simple code first</a:t>
            </a:r>
            <a:endParaRPr/>
          </a:p>
        </p:txBody>
      </p:sp>
      <p:pic>
        <p:nvPicPr>
          <p:cNvPr id="215" name="Google Shape;215;g12d0674ccc4_0_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350" y="2332037"/>
            <a:ext cx="5953126" cy="412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2d0674ccc4_0_50"/>
          <p:cNvSpPr txBox="1"/>
          <p:nvPr/>
        </p:nvSpPr>
        <p:spPr>
          <a:xfrm>
            <a:off x="395287" y="1341437"/>
            <a:ext cx="1584300" cy="35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g12d0674ccc4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825" y="0"/>
            <a:ext cx="8628061" cy="608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12d0674ccc4_0_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52600" y="1179512"/>
            <a:ext cx="5473700" cy="15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12d0674ccc4_0_5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1752600" y="2687637"/>
            <a:ext cx="5473800" cy="11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g12d0674ccc4_0_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52600" y="3863975"/>
            <a:ext cx="5473700" cy="1293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12d0674ccc4_0_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52600" y="5156200"/>
            <a:ext cx="5400675" cy="144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12d0674ccc4_0_50"/>
          <p:cNvSpPr txBox="1"/>
          <p:nvPr/>
        </p:nvSpPr>
        <p:spPr>
          <a:xfrm>
            <a:off x="304800" y="0"/>
            <a:ext cx="8839200" cy="60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12d0674ccc4_0_50"/>
          <p:cNvSpPr txBox="1">
            <a:spLocks noGrp="1"/>
          </p:cNvSpPr>
          <p:nvPr>
            <p:ph type="title"/>
          </p:nvPr>
        </p:nvSpPr>
        <p:spPr>
          <a:xfrm>
            <a:off x="285750" y="115887"/>
            <a:ext cx="8229600" cy="91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Garamond"/>
              <a:buNone/>
            </a:pPr>
            <a:br>
              <a:rPr lang="en-US" sz="3600" b="0" i="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br>
              <a:rPr lang="en-US" sz="3600" b="0" i="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br>
              <a:rPr lang="en-US" sz="3600" b="0" i="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36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complex English alphabetic code </a:t>
            </a:r>
            <a:endParaRPr/>
          </a:p>
        </p:txBody>
      </p:sp>
      <p:sp>
        <p:nvSpPr>
          <p:cNvPr id="229" name="Google Shape;229;g12d0674ccc4_0_50"/>
          <p:cNvSpPr txBox="1"/>
          <p:nvPr/>
        </p:nvSpPr>
        <p:spPr>
          <a:xfrm>
            <a:off x="7239000" y="1066800"/>
            <a:ext cx="12954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" name="Google Shape;235;g12d0674ccc4_0_63"/>
          <p:cNvGraphicFramePr/>
          <p:nvPr/>
        </p:nvGraphicFramePr>
        <p:xfrm>
          <a:off x="539750" y="571500"/>
          <a:ext cx="8104175" cy="1037270"/>
        </p:xfrm>
        <a:graphic>
          <a:graphicData uri="http://schemas.openxmlformats.org/drawingml/2006/table">
            <a:tbl>
              <a:tblPr>
                <a:noFill/>
                <a:tableStyleId>{B91B5B0A-F45C-46C3-8ADB-4FB51DB71B17}</a:tableStyleId>
              </a:tblPr>
              <a:tblGrid>
                <a:gridCol w="73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81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19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f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l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m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n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r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s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v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z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sh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th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ng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nk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6" name="Google Shape;236;g12d0674ccc4_0_63"/>
          <p:cNvGraphicFramePr/>
          <p:nvPr/>
        </p:nvGraphicFramePr>
        <p:xfrm>
          <a:off x="571500" y="2143125"/>
          <a:ext cx="8072300" cy="1037270"/>
        </p:xfrm>
        <a:graphic>
          <a:graphicData uri="http://schemas.openxmlformats.org/drawingml/2006/table">
            <a:tbl>
              <a:tblPr>
                <a:noFill/>
                <a:tableStyleId>{B91B5B0A-F45C-46C3-8ADB-4FB51DB71B17}</a:tableStyleId>
              </a:tblPr>
              <a:tblGrid>
                <a:gridCol w="62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0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0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0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0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207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207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207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207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207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19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b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d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g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h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j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p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qu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w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x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y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ch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k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7" name="Google Shape;237;g12d0674ccc4_0_63"/>
          <p:cNvGraphicFramePr/>
          <p:nvPr/>
        </p:nvGraphicFramePr>
        <p:xfrm>
          <a:off x="571500" y="3643312"/>
          <a:ext cx="8000925" cy="1036625"/>
        </p:xfrm>
        <a:graphic>
          <a:graphicData uri="http://schemas.openxmlformats.org/drawingml/2006/table">
            <a:tbl>
              <a:tblPr>
                <a:noFill/>
                <a:tableStyleId>{B91B5B0A-F45C-46C3-8ADB-4FB51DB71B17}</a:tableStyleId>
              </a:tblPr>
              <a:tblGrid>
                <a:gridCol w="868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8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8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83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77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19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e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o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u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ay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ee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igh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ow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8" name="Google Shape;238;g12d0674ccc4_0_63"/>
          <p:cNvGraphicFramePr/>
          <p:nvPr/>
        </p:nvGraphicFramePr>
        <p:xfrm>
          <a:off x="571500" y="4857750"/>
          <a:ext cx="8000950" cy="1036625"/>
        </p:xfrm>
        <a:graphic>
          <a:graphicData uri="http://schemas.openxmlformats.org/drawingml/2006/table">
            <a:tbl>
              <a:tblPr>
                <a:noFill/>
                <a:tableStyleId>{B91B5B0A-F45C-46C3-8ADB-4FB51DB71B17}</a:tableStyleId>
              </a:tblPr>
              <a:tblGrid>
                <a:gridCol w="97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9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9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9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49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19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oo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1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oo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ar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or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air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ir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ou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omic Sans M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oy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6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9" name="Google Shape;239;g12d0674ccc4_0_63"/>
          <p:cNvSpPr txBox="1"/>
          <p:nvPr/>
        </p:nvSpPr>
        <p:spPr>
          <a:xfrm>
            <a:off x="363525" y="6072212"/>
            <a:ext cx="2643300" cy="585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 1 sounds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12d0674ccc4_0_63"/>
          <p:cNvSpPr txBox="1"/>
          <p:nvPr/>
        </p:nvSpPr>
        <p:spPr>
          <a:xfrm>
            <a:off x="6074975" y="6072212"/>
            <a:ext cx="2643300" cy="585000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 2 sounds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12d0674ccc4_0_63"/>
          <p:cNvSpPr txBox="1"/>
          <p:nvPr/>
        </p:nvSpPr>
        <p:spPr>
          <a:xfrm>
            <a:off x="347662" y="-20637"/>
            <a:ext cx="300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Consonants: stretchy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g12d0674ccc4_0_63"/>
          <p:cNvSpPr txBox="1"/>
          <p:nvPr/>
        </p:nvSpPr>
        <p:spPr>
          <a:xfrm>
            <a:off x="4857750" y="3286125"/>
            <a:ext cx="357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Vowels: stretchy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g12d0674ccc4_0_63"/>
          <p:cNvSpPr txBox="1"/>
          <p:nvPr/>
        </p:nvSpPr>
        <p:spPr>
          <a:xfrm>
            <a:off x="571500" y="1714500"/>
            <a:ext cx="300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Consonants: bouncy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12d0674ccc4_0_63"/>
          <p:cNvSpPr txBox="1"/>
          <p:nvPr/>
        </p:nvSpPr>
        <p:spPr>
          <a:xfrm>
            <a:off x="363537" y="3227387"/>
            <a:ext cx="357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Vowels: bouncy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g12d0674ccc4_0_77" descr="Rhymes for letter formation from RWI | Read write inc phonics, Read write  inc, Letter formation"/>
          <p:cNvPicPr preferRelativeResize="0"/>
          <p:nvPr/>
        </p:nvPicPr>
        <p:blipFill rotWithShape="1">
          <a:blip r:embed="rId3">
            <a:alphaModFix/>
          </a:blip>
          <a:srcRect t="5642"/>
          <a:stretch/>
        </p:blipFill>
        <p:spPr>
          <a:xfrm>
            <a:off x="827087" y="150812"/>
            <a:ext cx="7200899" cy="6500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2d0674ccc4_0_8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Fred...</a:t>
            </a:r>
            <a:endParaRPr/>
          </a:p>
        </p:txBody>
      </p:sp>
      <p:sp>
        <p:nvSpPr>
          <p:cNvPr id="256" name="Google Shape;256;g12d0674ccc4_0_8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Fred helps children learn to read </a:t>
            </a:r>
            <a:endParaRPr dirty="0"/>
          </a:p>
          <a:p>
            <a:pPr marL="342900" marR="0" lvl="0" indent="-190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endParaRPr sz="32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rPr lang="en-US" sz="3200" b="0" i="0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Fred can </a:t>
            </a:r>
            <a:r>
              <a:rPr lang="en-US" sz="3200" b="0" i="1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only </a:t>
            </a:r>
            <a:r>
              <a:rPr lang="en-US" sz="3200" b="0" i="0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talk in sounds...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endParaRPr sz="32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(Fred can only say </a:t>
            </a:r>
            <a:r>
              <a:rPr lang="en-US" sz="3200" b="0" i="1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c_a_t</a:t>
            </a:r>
            <a:r>
              <a:rPr lang="en-US" sz="32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 can’t say </a:t>
            </a:r>
            <a:r>
              <a:rPr lang="en-US" sz="32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cat</a:t>
            </a:r>
            <a:r>
              <a:rPr lang="en-US" sz="3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endParaRPr sz="3200" b="0" i="0" u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rPr lang="en-US" sz="3200" b="0" i="0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We call this </a:t>
            </a:r>
            <a:r>
              <a:rPr lang="en-US" sz="3200" b="0" i="1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Fred Talk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endParaRPr sz="32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endParaRPr sz="32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57" name="Google Shape;257;g12d0674ccc4_0_81"/>
          <p:cNvPicPr preferRelativeResize="0"/>
          <p:nvPr/>
        </p:nvPicPr>
        <p:blipFill rotWithShape="1">
          <a:blip r:embed="rId3">
            <a:alphaModFix/>
          </a:blip>
          <a:srcRect t="-12607" b="-12595"/>
          <a:stretch/>
        </p:blipFill>
        <p:spPr>
          <a:xfrm>
            <a:off x="6372225" y="104775"/>
            <a:ext cx="2152650" cy="1255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2d0674ccc4_0_88"/>
          <p:cNvSpPr txBox="1">
            <a:spLocks noGrp="1"/>
          </p:cNvSpPr>
          <p:nvPr>
            <p:ph type="body" idx="1"/>
          </p:nvPr>
        </p:nvSpPr>
        <p:spPr>
          <a:xfrm>
            <a:off x="417512" y="1571625"/>
            <a:ext cx="8229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32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children understand Fred they can </a:t>
            </a:r>
            <a:r>
              <a:rPr lang="en-US" sz="32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blend</a:t>
            </a:r>
            <a:r>
              <a:rPr lang="en-US" sz="3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orally.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00"/>
              <a:buNone/>
            </a:pPr>
            <a:endParaRPr sz="3200" b="0" i="1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00"/>
              <a:buNone/>
            </a:pPr>
            <a:r>
              <a:rPr lang="en-US" sz="32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Blending is needed for reading.</a:t>
            </a:r>
            <a:endParaRPr dirty="0"/>
          </a:p>
          <a:p>
            <a:pPr marL="342900" lvl="0" indent="-190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00"/>
              <a:buNone/>
            </a:pPr>
            <a:endParaRPr sz="3200" b="0" i="1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g12d0674ccc4_0_88"/>
          <p:cNvSpPr txBox="1">
            <a:spLocks noGrp="1"/>
          </p:cNvSpPr>
          <p:nvPr>
            <p:ph type="title"/>
          </p:nvPr>
        </p:nvSpPr>
        <p:spPr>
          <a:xfrm>
            <a:off x="611187" y="206375"/>
            <a:ext cx="82296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Fred…</a:t>
            </a:r>
            <a:endParaRPr/>
          </a:p>
        </p:txBody>
      </p:sp>
      <p:pic>
        <p:nvPicPr>
          <p:cNvPr id="266" name="Google Shape;266;g12d0674ccc4_0_88"/>
          <p:cNvPicPr preferRelativeResize="0"/>
          <p:nvPr/>
        </p:nvPicPr>
        <p:blipFill rotWithShape="1">
          <a:blip r:embed="rId3">
            <a:alphaModFix/>
          </a:blip>
          <a:srcRect t="-12607" b="-12595"/>
          <a:stretch/>
        </p:blipFill>
        <p:spPr>
          <a:xfrm>
            <a:off x="6278562" y="203200"/>
            <a:ext cx="2152650" cy="125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2d0674ccc4_0_9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Fred...</a:t>
            </a:r>
            <a:endParaRPr/>
          </a:p>
        </p:txBody>
      </p:sp>
      <p:sp>
        <p:nvSpPr>
          <p:cNvPr id="273" name="Google Shape;273;g12d0674ccc4_0_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Fred helps children learn to spell as well! 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rPr lang="en-US" sz="3200" b="0" i="0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Children convert words into sounds.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endParaRPr lang="en-US" sz="3200" dirty="0"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press the sounds they hear on to their fingers...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rPr lang="en-US" sz="3200" b="0" i="0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rPr lang="en-US" sz="3200" b="0" i="0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	We call this </a:t>
            </a:r>
            <a:r>
              <a:rPr lang="en-US" sz="3200" b="0" i="1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Fred Fingers.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endParaRPr sz="32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endParaRPr sz="32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74" name="Google Shape;274;g12d0674ccc4_0_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0812" y="4429125"/>
            <a:ext cx="1827211" cy="2024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g12d0674ccc4_0_96"/>
          <p:cNvPicPr preferRelativeResize="0"/>
          <p:nvPr/>
        </p:nvPicPr>
        <p:blipFill rotWithShape="1">
          <a:blip r:embed="rId4">
            <a:alphaModFix/>
          </a:blip>
          <a:srcRect t="-12607" b="-12595"/>
          <a:stretch/>
        </p:blipFill>
        <p:spPr>
          <a:xfrm>
            <a:off x="6500812" y="95250"/>
            <a:ext cx="2152650" cy="1255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2d0674ccc4_0_104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Green words</a:t>
            </a:r>
            <a:endParaRPr/>
          </a:p>
        </p:txBody>
      </p:sp>
      <p:sp>
        <p:nvSpPr>
          <p:cNvPr id="281" name="Google Shape;281;g12d0674ccc4_0_10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Arial" panose="020B0604020202020204" pitchFamily="34" charset="0"/>
              <a:buChar char="•"/>
            </a:pPr>
            <a:r>
              <a:rPr lang="en-US" sz="3200" b="0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Green words are words we can Fred talk. (</a:t>
            </a:r>
            <a:r>
              <a:rPr lang="en-US" sz="3200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Phonetically decodable)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These are w</a:t>
            </a:r>
            <a:r>
              <a:rPr lang="en-US" sz="3200" b="0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ords we can segment and blend.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B050"/>
              </a:solidFill>
              <a:latin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Arial" panose="020B0604020202020204" pitchFamily="34" charset="0"/>
              <a:buChar char="•"/>
            </a:pPr>
            <a:r>
              <a:rPr lang="en-US" sz="3200" b="0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For example – play and coin.</a:t>
            </a:r>
            <a:endParaRPr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2d0674ccc4_0_109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Red Words</a:t>
            </a:r>
            <a:endParaRPr/>
          </a:p>
        </p:txBody>
      </p:sp>
      <p:sp>
        <p:nvSpPr>
          <p:cNvPr id="287" name="Google Shape;287;g12d0674ccc4_0_10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 panose="020B0604020202020204" pitchFamily="34" charset="0"/>
              <a:buChar char="•"/>
            </a:pPr>
            <a:r>
              <a:rPr lang="en-US" sz="3200" b="0" i="0" u="none" dirty="0">
                <a:solidFill>
                  <a:srgbClr val="FF3300"/>
                </a:solidFill>
                <a:latin typeface="+mj-lt"/>
                <a:ea typeface="Arial"/>
                <a:cs typeface="Arial"/>
                <a:sym typeface="Arial"/>
              </a:rPr>
              <a:t>These were called </a:t>
            </a:r>
            <a:r>
              <a:rPr lang="en-US" sz="3200" b="0" i="1" u="none" dirty="0">
                <a:solidFill>
                  <a:srgbClr val="FF3300"/>
                </a:solidFill>
                <a:latin typeface="+mj-lt"/>
                <a:ea typeface="Arial"/>
                <a:cs typeface="Arial"/>
                <a:sym typeface="Arial"/>
              </a:rPr>
              <a:t>tricky words.</a:t>
            </a:r>
          </a:p>
          <a:p>
            <a:pPr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 panose="020B0604020202020204" pitchFamily="34" charset="0"/>
              <a:buChar char="•"/>
            </a:pPr>
            <a:endParaRPr lang="en-US" sz="3200" i="1" dirty="0">
              <a:solidFill>
                <a:srgbClr val="FF3300"/>
              </a:solidFill>
              <a:latin typeface="+mj-lt"/>
              <a:ea typeface="Arial"/>
              <a:cs typeface="Arial"/>
              <a:sym typeface="Arial"/>
            </a:endParaRPr>
          </a:p>
          <a:p>
            <a:pPr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 panose="020B0604020202020204" pitchFamily="34" charset="0"/>
              <a:buChar char="•"/>
            </a:pPr>
            <a:r>
              <a:rPr lang="en-US" sz="3200" b="0" i="0" u="none" dirty="0">
                <a:solidFill>
                  <a:srgbClr val="FF3300"/>
                </a:solidFill>
                <a:latin typeface="+mj-lt"/>
                <a:ea typeface="Arial"/>
                <a:cs typeface="Arial"/>
                <a:sym typeface="Arial"/>
              </a:rPr>
              <a:t>Red words are words we can Fred talk.</a:t>
            </a:r>
            <a:endParaRPr lang="en-US" sz="3200" dirty="0">
              <a:latin typeface="+mj-lt"/>
              <a:cs typeface="Arial"/>
            </a:endParaRPr>
          </a:p>
          <a:p>
            <a:pPr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 panose="020B0604020202020204" pitchFamily="34" charset="0"/>
              <a:buChar char="•"/>
            </a:pPr>
            <a:endParaRPr lang="en-US" sz="3200" b="0" i="0" u="none" dirty="0">
              <a:solidFill>
                <a:srgbClr val="FF3300"/>
              </a:solidFill>
              <a:latin typeface="+mj-lt"/>
              <a:ea typeface="Arial"/>
              <a:cs typeface="Arial"/>
              <a:sym typeface="Arial"/>
            </a:endParaRPr>
          </a:p>
          <a:p>
            <a:pPr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 panose="020B0604020202020204" pitchFamily="34" charset="0"/>
              <a:buChar char="•"/>
            </a:pPr>
            <a:r>
              <a:rPr lang="en-US" sz="3200" b="0" i="0" u="none" dirty="0">
                <a:solidFill>
                  <a:srgbClr val="FF3300"/>
                </a:solidFill>
                <a:latin typeface="+mj-lt"/>
                <a:ea typeface="Arial"/>
                <a:cs typeface="Arial"/>
                <a:sym typeface="Arial"/>
              </a:rPr>
              <a:t>For example ‘I’, ‘the’ and ‘said’.</a:t>
            </a:r>
            <a:endParaRPr sz="3200"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lt2"/>
              </a:buClr>
              <a:buSzPts val="3300"/>
              <a:buNone/>
            </a:pPr>
            <a:endParaRPr lang="en-US" sz="4400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lt2"/>
              </a:buClr>
              <a:buSzPts val="3300"/>
              <a:buNone/>
            </a:pPr>
            <a:r>
              <a:rPr lang="en-US" sz="4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can’t Fred a red!</a:t>
            </a:r>
            <a:endParaRPr dirty="0"/>
          </a:p>
          <a:p>
            <a:pPr marL="342900" marR="0" lvl="0" indent="-2095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None/>
            </a:pPr>
            <a:endParaRPr sz="28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2095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None/>
            </a:pPr>
            <a:endParaRPr sz="28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Phonics at </a:t>
            </a:r>
            <a:r>
              <a:rPr lang="en-US" sz="4400" b="0" i="0" u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Branton</a:t>
            </a:r>
            <a:endParaRPr dirty="0"/>
          </a:p>
        </p:txBody>
      </p:sp>
      <p:sp>
        <p:nvSpPr>
          <p:cNvPr id="143" name="Google Shape;14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 panose="020B0604020202020204" pitchFamily="34" charset="0"/>
              <a:buChar char="•"/>
            </a:pPr>
            <a:r>
              <a:rPr lang="en-US" sz="40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use the Read Write Inc 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40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RWI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40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Scheme as our phonics program. </a:t>
            </a:r>
            <a:endParaRPr dirty="0"/>
          </a:p>
          <a:p>
            <a:pPr marL="571500" marR="0" lvl="0" indent="-5715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 panose="020B0604020202020204" pitchFamily="34" charset="0"/>
              <a:buChar char="•"/>
            </a:pP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40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 is a structured approach with writing aspects included. 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</a:pPr>
            <a:r>
              <a:rPr lang="en-US" sz="60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Terminology </a:t>
            </a:r>
            <a:endParaRPr/>
          </a:p>
        </p:txBody>
      </p:sp>
      <p:sp>
        <p:nvSpPr>
          <p:cNvPr id="293" name="Google Shape;293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MTYT – </a:t>
            </a: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 turn your turn.</a:t>
            </a:r>
            <a:endParaRPr sz="2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95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0"/>
              <a:buFont typeface="Arial"/>
              <a:buChar char="🞐"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Turn to your partner – </a:t>
            </a: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talk to their partner.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🞐"/>
            </a:pPr>
            <a:endParaRPr dirty="0"/>
          </a:p>
          <a:p>
            <a:pPr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Fred talk </a:t>
            </a: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using the Fred the frog to sound out and segment the letters in the word. </a:t>
            </a:r>
            <a:endParaRPr dirty="0"/>
          </a:p>
          <a:p>
            <a:pPr marL="45720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endParaRPr dirty="0"/>
          </a:p>
          <a:p>
            <a:pPr marL="45720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2095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None/>
            </a:pPr>
            <a:endParaRPr sz="2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8"/>
          <p:cNvSpPr txBox="1">
            <a:spLocks noGrp="1"/>
          </p:cNvSpPr>
          <p:nvPr>
            <p:ph type="title"/>
          </p:nvPr>
        </p:nvSpPr>
        <p:spPr>
          <a:xfrm>
            <a:off x="395287" y="260350"/>
            <a:ext cx="8424862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RWI Resources</a:t>
            </a:r>
            <a:endParaRPr dirty="0"/>
          </a:p>
        </p:txBody>
      </p:sp>
      <p:pic>
        <p:nvPicPr>
          <p:cNvPr id="314" name="Google Shape;314;p28" descr="Parent guide to Read Write Inc. Phonics | Oxford Owl"/>
          <p:cNvPicPr preferRelativeResize="0"/>
          <p:nvPr/>
        </p:nvPicPr>
        <p:blipFill rotWithShape="1">
          <a:blip r:embed="rId3">
            <a:alphaModFix/>
          </a:blip>
          <a:srcRect l="20789" r="22510"/>
          <a:stretch/>
        </p:blipFill>
        <p:spPr>
          <a:xfrm>
            <a:off x="1158771" y="1607594"/>
            <a:ext cx="1670759" cy="2006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8" descr="Read Write Inc. Phonics: Sound Blending Books - Mixed Pack of 10 (1 of  each): Amazon.co.uk: Archbold, Tim, Miskin, Ruth: 9780198424567: Book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6013" y="4343717"/>
            <a:ext cx="4145453" cy="24817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F51AC5A-FBBB-4826-8F78-ED2E3F97E5B7}"/>
              </a:ext>
            </a:extLst>
          </p:cNvPr>
          <p:cNvGrpSpPr/>
          <p:nvPr/>
        </p:nvGrpSpPr>
        <p:grpSpPr>
          <a:xfrm>
            <a:off x="4796012" y="1479923"/>
            <a:ext cx="3563725" cy="2856301"/>
            <a:chOff x="1707744" y="4716562"/>
            <a:chExt cx="2997129" cy="1759883"/>
          </a:xfrm>
        </p:grpSpPr>
        <p:pic>
          <p:nvPicPr>
            <p:cNvPr id="8" name="Picture 28" descr="Tabthecat.jpg">
              <a:extLst>
                <a:ext uri="{FF2B5EF4-FFF2-40B4-BE49-F238E27FC236}">
                  <a16:creationId xmlns:a16="http://schemas.microsoft.com/office/drawing/2014/main" id="{1E3430BB-B009-42D8-9182-7CE05F3CF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2926" y="4912971"/>
              <a:ext cx="991947" cy="650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3" descr="Tomthumb.jpg">
              <a:extLst>
                <a:ext uri="{FF2B5EF4-FFF2-40B4-BE49-F238E27FC236}">
                  <a16:creationId xmlns:a16="http://schemas.microsoft.com/office/drawing/2014/main" id="{D2CFA9C3-E625-4CF4-865D-FCBEA87C0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9525" y="5539479"/>
              <a:ext cx="1141184" cy="688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4" descr="Chips.jpg">
              <a:extLst>
                <a:ext uri="{FF2B5EF4-FFF2-40B4-BE49-F238E27FC236}">
                  <a16:creationId xmlns:a16="http://schemas.microsoft.com/office/drawing/2014/main" id="{4BD1FCD4-2BF3-4037-A347-25A183FD4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1354" y="5183380"/>
              <a:ext cx="1078763" cy="760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79" descr="Lookout.jpg">
              <a:extLst>
                <a:ext uri="{FF2B5EF4-FFF2-40B4-BE49-F238E27FC236}">
                  <a16:creationId xmlns:a16="http://schemas.microsoft.com/office/drawing/2014/main" id="{000E30FC-2BB5-42B8-92C4-83AD64ED3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629" y="4899220"/>
              <a:ext cx="1009856" cy="599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8" descr="C:\Users\Davina\Pictures\RWI\RedDittyBook.gif">
              <a:extLst>
                <a:ext uri="{FF2B5EF4-FFF2-40B4-BE49-F238E27FC236}">
                  <a16:creationId xmlns:a16="http://schemas.microsoft.com/office/drawing/2014/main" id="{993BAAB5-34F9-4A3F-A72C-A775C1B2D2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3696" y="4716562"/>
              <a:ext cx="1050925" cy="69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8" descr="Toad.jpg">
              <a:extLst>
                <a:ext uri="{FF2B5EF4-FFF2-40B4-BE49-F238E27FC236}">
                  <a16:creationId xmlns:a16="http://schemas.microsoft.com/office/drawing/2014/main" id="{DA0EFE55-B86B-42A5-BE16-E8F255C7A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7744" y="5492745"/>
              <a:ext cx="1173610" cy="694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2" descr="Thejarofoil.jpg">
              <a:extLst>
                <a:ext uri="{FF2B5EF4-FFF2-40B4-BE49-F238E27FC236}">
                  <a16:creationId xmlns:a16="http://schemas.microsoft.com/office/drawing/2014/main" id="{74BBED74-1B3B-4FDB-84A3-9F0E5BC8E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755" y="5897717"/>
              <a:ext cx="999197" cy="578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" name="Google Shape;336;p34">
            <a:extLst>
              <a:ext uri="{FF2B5EF4-FFF2-40B4-BE49-F238E27FC236}">
                <a16:creationId xmlns:a16="http://schemas.microsoft.com/office/drawing/2014/main" id="{C27703BF-448C-4A96-9145-87F190E2712D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66012" y="3791453"/>
            <a:ext cx="4437386" cy="2856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743D5D6-2849-4741-A217-FC85D20357B5}"/>
              </a:ext>
            </a:extLst>
          </p:cNvPr>
          <p:cNvGrpSpPr/>
          <p:nvPr/>
        </p:nvGrpSpPr>
        <p:grpSpPr>
          <a:xfrm>
            <a:off x="4796013" y="1443795"/>
            <a:ext cx="3563725" cy="2856301"/>
            <a:chOff x="1707744" y="4716562"/>
            <a:chExt cx="2997129" cy="1759883"/>
          </a:xfrm>
        </p:grpSpPr>
        <p:pic>
          <p:nvPicPr>
            <p:cNvPr id="18" name="Picture 28" descr="Tabthecat.jpg">
              <a:extLst>
                <a:ext uri="{FF2B5EF4-FFF2-40B4-BE49-F238E27FC236}">
                  <a16:creationId xmlns:a16="http://schemas.microsoft.com/office/drawing/2014/main" id="{CD0EC1F7-BA9D-47DF-95A1-9F12FD96E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2926" y="4912971"/>
              <a:ext cx="991947" cy="650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33" descr="Tomthumb.jpg">
              <a:extLst>
                <a:ext uri="{FF2B5EF4-FFF2-40B4-BE49-F238E27FC236}">
                  <a16:creationId xmlns:a16="http://schemas.microsoft.com/office/drawing/2014/main" id="{7F364AA5-DF20-4215-A1EC-0D36C02DF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9525" y="5539479"/>
              <a:ext cx="1141184" cy="688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4" descr="Chips.jpg">
              <a:extLst>
                <a:ext uri="{FF2B5EF4-FFF2-40B4-BE49-F238E27FC236}">
                  <a16:creationId xmlns:a16="http://schemas.microsoft.com/office/drawing/2014/main" id="{DEA38694-D384-426A-900D-5B20088BAC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1354" y="5183380"/>
              <a:ext cx="1078763" cy="760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9" descr="Lookout.jpg">
              <a:extLst>
                <a:ext uri="{FF2B5EF4-FFF2-40B4-BE49-F238E27FC236}">
                  <a16:creationId xmlns:a16="http://schemas.microsoft.com/office/drawing/2014/main" id="{17B6C676-CC57-4F78-8677-906FB073A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629" y="4899220"/>
              <a:ext cx="1009856" cy="599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8" descr="C:\Users\Davina\Pictures\RWI\RedDittyBook.gif">
              <a:extLst>
                <a:ext uri="{FF2B5EF4-FFF2-40B4-BE49-F238E27FC236}">
                  <a16:creationId xmlns:a16="http://schemas.microsoft.com/office/drawing/2014/main" id="{D756EA1F-FB63-497E-8A20-001F44FFE6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3696" y="4716562"/>
              <a:ext cx="1050925" cy="69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48" descr="Toad.jpg">
              <a:extLst>
                <a:ext uri="{FF2B5EF4-FFF2-40B4-BE49-F238E27FC236}">
                  <a16:creationId xmlns:a16="http://schemas.microsoft.com/office/drawing/2014/main" id="{B095CD73-523A-4831-90C7-1D0E9DEA4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7744" y="5492745"/>
              <a:ext cx="1173610" cy="694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42" descr="Thejarofoil.jpg">
              <a:extLst>
                <a:ext uri="{FF2B5EF4-FFF2-40B4-BE49-F238E27FC236}">
                  <a16:creationId xmlns:a16="http://schemas.microsoft.com/office/drawing/2014/main" id="{9FD0D549-DC1A-4705-9402-DC823250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755" y="5897717"/>
              <a:ext cx="999197" cy="578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2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How to help your child at home…</a:t>
            </a:r>
            <a:endParaRPr/>
          </a:p>
        </p:txBody>
      </p:sp>
      <p:pic>
        <p:nvPicPr>
          <p:cNvPr id="321" name="Google Shape;321;p32" descr="Screen Shot 2014-08-12 at 12.32.0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49425" y="1717675"/>
            <a:ext cx="5072062" cy="468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You can practice pronouncing sounds.</a:t>
            </a:r>
            <a:endParaRPr/>
          </a:p>
        </p:txBody>
      </p:sp>
      <p:sp>
        <p:nvSpPr>
          <p:cNvPr id="328" name="Google Shape;328;p33"/>
          <p:cNvSpPr txBox="1">
            <a:spLocks noGrp="1"/>
          </p:cNvSpPr>
          <p:nvPr>
            <p:ph type="body" idx="1"/>
          </p:nvPr>
        </p:nvSpPr>
        <p:spPr>
          <a:xfrm>
            <a:off x="755650" y="1595437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</a:pP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 no ‘</a:t>
            </a:r>
            <a:r>
              <a:rPr lang="en-US" sz="28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fuh</a:t>
            </a: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’ and ‘</a:t>
            </a:r>
            <a:r>
              <a:rPr lang="en-US" sz="28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luh</a:t>
            </a: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’!</a:t>
            </a:r>
            <a:endParaRPr dirty="0"/>
          </a:p>
        </p:txBody>
      </p:sp>
      <p:pic>
        <p:nvPicPr>
          <p:cNvPr id="329" name="Google Shape;329;p33" descr="Screen Shot 2014-08-01 at 16.19.5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5100" y="2603500"/>
            <a:ext cx="3541712" cy="3522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4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Reading books home</a:t>
            </a:r>
            <a:endParaRPr/>
          </a:p>
        </p:txBody>
      </p:sp>
      <p:sp>
        <p:nvSpPr>
          <p:cNvPr id="335" name="Google Shape;335;p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Books are sent home to be shared with your child.</a:t>
            </a:r>
            <a:endParaRPr dirty="0"/>
          </a:p>
        </p:txBody>
      </p:sp>
      <p:pic>
        <p:nvPicPr>
          <p:cNvPr id="336" name="Google Shape;33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0497" y="2785953"/>
            <a:ext cx="3998848" cy="27927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F47CB00-89E3-451F-A681-6FBCEDB6DB5C}"/>
              </a:ext>
            </a:extLst>
          </p:cNvPr>
          <p:cNvGrpSpPr/>
          <p:nvPr/>
        </p:nvGrpSpPr>
        <p:grpSpPr>
          <a:xfrm>
            <a:off x="634560" y="2582129"/>
            <a:ext cx="3563725" cy="2856301"/>
            <a:chOff x="1707744" y="4716562"/>
            <a:chExt cx="2997129" cy="1759883"/>
          </a:xfrm>
        </p:grpSpPr>
        <p:pic>
          <p:nvPicPr>
            <p:cNvPr id="7" name="Picture 28" descr="Tabthecat.jpg">
              <a:extLst>
                <a:ext uri="{FF2B5EF4-FFF2-40B4-BE49-F238E27FC236}">
                  <a16:creationId xmlns:a16="http://schemas.microsoft.com/office/drawing/2014/main" id="{47A8F9F9-5DEE-4C2B-A3B4-F6F677086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2926" y="4912971"/>
              <a:ext cx="991947" cy="650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3" descr="Tomthumb.jpg">
              <a:extLst>
                <a:ext uri="{FF2B5EF4-FFF2-40B4-BE49-F238E27FC236}">
                  <a16:creationId xmlns:a16="http://schemas.microsoft.com/office/drawing/2014/main" id="{8DF0B92C-A610-4F05-A07E-F8138C2EF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9525" y="5539479"/>
              <a:ext cx="1141184" cy="688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4" descr="Chips.jpg">
              <a:extLst>
                <a:ext uri="{FF2B5EF4-FFF2-40B4-BE49-F238E27FC236}">
                  <a16:creationId xmlns:a16="http://schemas.microsoft.com/office/drawing/2014/main" id="{D8AE2ADC-5904-43D0-8FF3-E0D4F0DEB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1354" y="5183380"/>
              <a:ext cx="1078763" cy="760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79" descr="Lookout.jpg">
              <a:extLst>
                <a:ext uri="{FF2B5EF4-FFF2-40B4-BE49-F238E27FC236}">
                  <a16:creationId xmlns:a16="http://schemas.microsoft.com/office/drawing/2014/main" id="{24C4C9A3-8ACA-4B4C-830D-6EB7DE4A7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629" y="4899220"/>
              <a:ext cx="1009856" cy="599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 descr="C:\Users\Davina\Pictures\RWI\RedDittyBook.gif">
              <a:extLst>
                <a:ext uri="{FF2B5EF4-FFF2-40B4-BE49-F238E27FC236}">
                  <a16:creationId xmlns:a16="http://schemas.microsoft.com/office/drawing/2014/main" id="{B0BF24DF-6236-4767-B501-6908FAC425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3696" y="4716562"/>
              <a:ext cx="1050925" cy="69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8" descr="Toad.jpg">
              <a:extLst>
                <a:ext uri="{FF2B5EF4-FFF2-40B4-BE49-F238E27FC236}">
                  <a16:creationId xmlns:a16="http://schemas.microsoft.com/office/drawing/2014/main" id="{31738093-C4AE-4553-A743-6F130FEEC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7744" y="5492745"/>
              <a:ext cx="1173610" cy="694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2" descr="Thejarofoil.jpg">
              <a:extLst>
                <a:ext uri="{FF2B5EF4-FFF2-40B4-BE49-F238E27FC236}">
                  <a16:creationId xmlns:a16="http://schemas.microsoft.com/office/drawing/2014/main" id="{A38C6306-7061-4FC3-AC72-BD3653974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755" y="5897717"/>
              <a:ext cx="999197" cy="578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2d0674ccc4_0_21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Reading with your child at home.</a:t>
            </a:r>
            <a:endParaRPr/>
          </a:p>
        </p:txBody>
      </p:sp>
      <p:sp>
        <p:nvSpPr>
          <p:cNvPr id="372" name="Google Shape;372;g12d0674ccc4_0_2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3" name="Google Shape;373;g12d0674ccc4_0_2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175" y="1587038"/>
            <a:ext cx="4217826" cy="421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g12d0674ccc4_0_2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9450" y="1637612"/>
            <a:ext cx="3937625" cy="421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And...</a:t>
            </a:r>
            <a:endParaRPr/>
          </a:p>
        </p:txBody>
      </p:sp>
      <p:sp>
        <p:nvSpPr>
          <p:cNvPr id="360" name="Google Shape;360;p37"/>
          <p:cNvSpPr txBox="1">
            <a:spLocks noGrp="1"/>
          </p:cNvSpPr>
          <p:nvPr>
            <p:ph type="body" idx="1"/>
          </p:nvPr>
        </p:nvSpPr>
        <p:spPr>
          <a:xfrm>
            <a:off x="428625" y="1714500"/>
            <a:ext cx="8229600" cy="4344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</a:pP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</a:t>
            </a:r>
            <a:r>
              <a:rPr lang="en-US" sz="2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reading </a:t>
            </a: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your child lots of lovely stories and asking lots of questions!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None/>
            </a:pPr>
            <a:endParaRPr sz="24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None/>
            </a:pP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these prompts to help you: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None/>
            </a:pPr>
            <a:endParaRPr sz="24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None/>
            </a:pPr>
            <a:endParaRPr sz="24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1" name="Google Shape;361;p37"/>
          <p:cNvSpPr/>
          <p:nvPr/>
        </p:nvSpPr>
        <p:spPr>
          <a:xfrm>
            <a:off x="6011862" y="3644900"/>
            <a:ext cx="2390775" cy="1439862"/>
          </a:xfrm>
          <a:prstGeom prst="cloudCallout">
            <a:avLst>
              <a:gd name="adj1" fmla="val 24221"/>
              <a:gd name="adj2" fmla="val 22675"/>
            </a:avLst>
          </a:prstGeom>
          <a:gradFill>
            <a:gsLst>
              <a:gs pos="0">
                <a:srgbClr val="FFFF99"/>
              </a:gs>
              <a:gs pos="100000">
                <a:schemeClr val="lt1"/>
              </a:gs>
            </a:gsLst>
            <a:lin ang="5400000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that character thinking?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7"/>
          <p:cNvSpPr/>
          <p:nvPr/>
        </p:nvSpPr>
        <p:spPr>
          <a:xfrm>
            <a:off x="3492500" y="5300662"/>
            <a:ext cx="2139950" cy="1216025"/>
          </a:xfrm>
          <a:prstGeom prst="wedgeEllipseCallout">
            <a:avLst>
              <a:gd name="adj1" fmla="val -6490"/>
              <a:gd name="adj2" fmla="val 21829"/>
            </a:avLst>
          </a:prstGeom>
          <a:gradFill>
            <a:gsLst>
              <a:gs pos="0">
                <a:srgbClr val="FF99CC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character saying?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7"/>
          <p:cNvSpPr/>
          <p:nvPr/>
        </p:nvSpPr>
        <p:spPr>
          <a:xfrm>
            <a:off x="6089650" y="5300662"/>
            <a:ext cx="2803525" cy="1441450"/>
          </a:xfrm>
          <a:prstGeom prst="ellipse">
            <a:avLst/>
          </a:prstGeom>
          <a:gradFill>
            <a:gsLst>
              <a:gs pos="0">
                <a:srgbClr val="66FF99"/>
              </a:gs>
              <a:gs pos="100000">
                <a:schemeClr val="lt1"/>
              </a:gs>
            </a:gsLst>
            <a:lin ang="5400000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you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think that character is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feeling now?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7"/>
          <p:cNvSpPr/>
          <p:nvPr/>
        </p:nvSpPr>
        <p:spPr>
          <a:xfrm>
            <a:off x="323850" y="4005262"/>
            <a:ext cx="3157537" cy="2016125"/>
          </a:xfrm>
          <a:prstGeom prst="irregularSeal1">
            <a:avLst/>
          </a:prstGeom>
          <a:gradFill>
            <a:gsLst>
              <a:gs pos="0">
                <a:schemeClr val="lt1"/>
              </a:gs>
              <a:gs pos="100000">
                <a:srgbClr val="0099CC"/>
              </a:gs>
            </a:gsLst>
            <a:lin ang="5400000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happening?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7"/>
          <p:cNvSpPr/>
          <p:nvPr/>
        </p:nvSpPr>
        <p:spPr>
          <a:xfrm>
            <a:off x="3563937" y="3933825"/>
            <a:ext cx="2160587" cy="100012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BD80"/>
              </a:gs>
              <a:gs pos="50000">
                <a:srgbClr val="FFD4B3"/>
              </a:gs>
              <a:gs pos="100000">
                <a:srgbClr val="FFE9DA"/>
              </a:gs>
            </a:gsLst>
            <a:lin ang="5400000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you think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happens next?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4"/>
          <p:cNvSpPr txBox="1">
            <a:spLocks noGrp="1"/>
          </p:cNvSpPr>
          <p:nvPr>
            <p:ph type="body" idx="1"/>
          </p:nvPr>
        </p:nvSpPr>
        <p:spPr>
          <a:xfrm>
            <a:off x="827087" y="1628775"/>
            <a:ext cx="7273925" cy="165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600"/>
              <a:buFont typeface="Noto Sans Symbols"/>
              <a:buNone/>
            </a:pPr>
            <a:r>
              <a:rPr lang="en-US" sz="8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Any questions?</a:t>
            </a:r>
            <a:endParaRPr/>
          </a:p>
        </p:txBody>
      </p:sp>
      <p:pic>
        <p:nvPicPr>
          <p:cNvPr id="418" name="Google Shape;418;p44" descr="What Questions Should You Ask During the Product Lifecycle? | Machine Desig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3027" y="4429275"/>
            <a:ext cx="3326424" cy="17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5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Thank you... </a:t>
            </a:r>
            <a:endParaRPr/>
          </a:p>
        </p:txBody>
      </p:sp>
      <p:pic>
        <p:nvPicPr>
          <p:cNvPr id="424" name="Google Shape;424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15062" y="0"/>
            <a:ext cx="2678112" cy="1228725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45"/>
          <p:cNvSpPr txBox="1"/>
          <p:nvPr/>
        </p:nvSpPr>
        <p:spPr>
          <a:xfrm>
            <a:off x="2803525" y="3114675"/>
            <a:ext cx="4751387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</a:pPr>
            <a:r>
              <a:rPr lang="en-US"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Happy reading</a:t>
            </a:r>
            <a:r>
              <a:rPr lang="en-US" sz="48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Garamond"/>
              <a:buNone/>
            </a:pPr>
            <a:r>
              <a:rPr lang="en-US" sz="48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6" name="Google Shape;426;p45" descr="http://t0.gstatic.com/images?q=tbn:ANd9GcQpVfHMSR4PaMcl17BI_Y377kkg2uRZxucOTg-viPpnJqGMcDxO:blog.giftgenies.com/wp-content/uploads/2010/05/kids-books2-1024x64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06737" y="4443412"/>
            <a:ext cx="2952750" cy="183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Why synthetic phonics?</a:t>
            </a:r>
            <a:endParaRPr/>
          </a:p>
        </p:txBody>
      </p:sp>
      <p:sp>
        <p:nvSpPr>
          <p:cNvPr id="150" name="Google Shape;150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sz="2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“Synthetic phonics offers the vast majority of young children the best and most direct route to becoming skilled readers and writers” </a:t>
            </a: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Sir Jim Rose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endParaRPr/>
          </a:p>
          <a:p>
            <a:pPr marL="342900" lvl="0" indent="-34290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Rose Review of Reading 2006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</a:pPr>
            <a:endParaRPr sz="2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</a:pPr>
            <a:endParaRPr sz="2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</a:pPr>
            <a:r>
              <a:rPr lang="en-US" sz="2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Synthetic phonics is the ability to convert a letter or letter group into sounds that are then blended together into a word.  </a:t>
            </a:r>
            <a:endParaRPr/>
          </a:p>
          <a:p>
            <a:pPr marL="342900" lvl="0" indent="-247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</a:pPr>
            <a:endParaRPr sz="2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5" descr="Figure 2. Different patterns of performa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625" y="785812"/>
            <a:ext cx="8143875" cy="5589587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5"/>
          <p:cNvSpPr txBox="1"/>
          <p:nvPr/>
        </p:nvSpPr>
        <p:spPr>
          <a:xfrm>
            <a:off x="2195512" y="333375"/>
            <a:ext cx="4786312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view of reading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2d0674ccc4_0_5"/>
          <p:cNvSpPr txBox="1">
            <a:spLocks noGrp="1"/>
          </p:cNvSpPr>
          <p:nvPr>
            <p:ph type="title"/>
          </p:nvPr>
        </p:nvSpPr>
        <p:spPr>
          <a:xfrm>
            <a:off x="395287" y="277812"/>
            <a:ext cx="82914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Why Read Write Inc Phonics?</a:t>
            </a:r>
            <a:endParaRPr/>
          </a:p>
        </p:txBody>
      </p:sp>
      <p:sp>
        <p:nvSpPr>
          <p:cNvPr id="170" name="Google Shape;170;g12d0674ccc4_0_5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5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</a:pPr>
            <a:endParaRPr lang="en-US" dirty="0">
              <a:cs typeface="Arial"/>
            </a:endParaRPr>
          </a:p>
          <a:p>
            <a:pPr marL="342900" indent="-342900">
              <a:spcBef>
                <a:spcPts val="56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Tried and tested over many years</a:t>
            </a:r>
            <a:endParaRPr sz="2400" dirty="0"/>
          </a:p>
          <a:p>
            <a:pPr marL="342900" lvl="0" indent="-2095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None/>
            </a:pPr>
            <a:endParaRPr sz="24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Systematic and structured</a:t>
            </a:r>
            <a:endParaRPr sz="2400" dirty="0"/>
          </a:p>
          <a:p>
            <a:pPr marL="342900" lvl="0" indent="-2095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None/>
            </a:pPr>
            <a:endParaRPr sz="24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Early success in reading</a:t>
            </a:r>
            <a:endParaRPr sz="2400" dirty="0"/>
          </a:p>
          <a:p>
            <a:pPr marL="342900" lvl="0" indent="-2095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None/>
            </a:pPr>
            <a:endParaRPr sz="24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Training and ongoing staff development</a:t>
            </a:r>
            <a:endParaRPr sz="2400" dirty="0"/>
          </a:p>
          <a:p>
            <a:pPr marL="342900" lvl="0" indent="-276225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Noto Sans Symbols"/>
              <a:buNone/>
            </a:pPr>
            <a:endParaRPr sz="2400" b="1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dk1"/>
                </a:solidFill>
              </a:rPr>
              <a:t>More information for parents</a:t>
            </a:r>
            <a:endParaRPr sz="2400" dirty="0"/>
          </a:p>
          <a:p>
            <a:pPr marL="342900" lvl="0" indent="-342900">
              <a:spcBef>
                <a:spcPts val="560"/>
              </a:spcBef>
              <a:buSzPts val="2100"/>
              <a:buNone/>
            </a:pPr>
            <a:r>
              <a:rPr lang="en-US" sz="2400" u="sng" dirty="0">
                <a:hlinkClick r:id="rId3"/>
              </a:rPr>
              <a:t>https://www.ruthmiskin.com/parentsandcarers/</a:t>
            </a:r>
            <a:endParaRPr lang="en-US" sz="2400" u="sng" dirty="0"/>
          </a:p>
          <a:p>
            <a:pPr marL="342900" lvl="0" indent="-342900">
              <a:spcBef>
                <a:spcPts val="560"/>
              </a:spcBef>
              <a:buSzPts val="2100"/>
              <a:buNone/>
            </a:pPr>
            <a:endParaRPr sz="28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2095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endParaRPr sz="28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2d0674ccc4_0_1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What is Read Write Inc Phonics?</a:t>
            </a:r>
            <a:endParaRPr/>
          </a:p>
        </p:txBody>
      </p:sp>
      <p:sp>
        <p:nvSpPr>
          <p:cNvPr id="177" name="Google Shape;177;g12d0674ccc4_0_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095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None/>
            </a:pPr>
            <a:endParaRPr sz="2800" b="1" i="1" u="none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342900" lvl="0" indent="-20955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None/>
            </a:pPr>
            <a:endParaRPr sz="2800" b="1" i="1" u="none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457200">
              <a:lnSpc>
                <a:spcPct val="90000"/>
              </a:lnSpc>
              <a:spcBef>
                <a:spcPts val="56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rapid </a:t>
            </a:r>
            <a:r>
              <a:rPr lang="en-US" sz="2800" b="1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to read  </a:t>
            </a:r>
            <a:r>
              <a:rPr lang="en-US" sz="28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programme</a:t>
            </a:r>
            <a:endParaRPr dirty="0"/>
          </a:p>
          <a:p>
            <a:pPr marL="34290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dirty="0"/>
          </a:p>
          <a:p>
            <a:pPr marL="34290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 children can…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endParaRPr sz="2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2800" b="1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Read to learn  </a:t>
            </a: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the rest of their lives 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2d0674ccc4_0_17"/>
          <p:cNvSpPr txBox="1">
            <a:spLocks noGrp="1"/>
          </p:cNvSpPr>
          <p:nvPr>
            <p:ph type="title"/>
          </p:nvPr>
        </p:nvSpPr>
        <p:spPr>
          <a:xfrm>
            <a:off x="468312" y="115887"/>
            <a:ext cx="82296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How does it work?</a:t>
            </a:r>
            <a:endParaRPr/>
          </a:p>
        </p:txBody>
      </p:sp>
      <p:sp>
        <p:nvSpPr>
          <p:cNvPr id="184" name="Google Shape;184;g12d0674ccc4_0_17"/>
          <p:cNvSpPr txBox="1">
            <a:spLocks noGrp="1"/>
          </p:cNvSpPr>
          <p:nvPr>
            <p:ph type="body" idx="1"/>
          </p:nvPr>
        </p:nvSpPr>
        <p:spPr>
          <a:xfrm>
            <a:off x="468312" y="1412875"/>
            <a:ext cx="8363100" cy="45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Children:</a:t>
            </a:r>
            <a:endParaRPr sz="2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>
              <a:spcBef>
                <a:spcPts val="56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44 sounds and matching letters/letter groups</a:t>
            </a:r>
            <a:endParaRPr lang="en-US" dirty="0">
              <a:cs typeface="Arial"/>
            </a:endParaRPr>
          </a:p>
          <a:p>
            <a:pPr indent="-457200">
              <a:spcBef>
                <a:spcPts val="56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to blend sounds to read words</a:t>
            </a:r>
            <a:endParaRPr lang="en-US" dirty="0">
              <a:cs typeface="Arial"/>
            </a:endParaRPr>
          </a:p>
          <a:p>
            <a:pPr indent="-457200">
              <a:spcBef>
                <a:spcPts val="56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Read lots of specially written books</a:t>
            </a:r>
            <a:endParaRPr dirty="0"/>
          </a:p>
          <a:p>
            <a:pPr marL="342900" lvl="0" indent="-2095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None/>
            </a:pPr>
            <a:endParaRPr sz="2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This is </a:t>
            </a: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decoding.</a:t>
            </a:r>
            <a:endParaRPr sz="2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095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endParaRPr sz="2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2d0674ccc4_0_23"/>
          <p:cNvSpPr txBox="1">
            <a:spLocks noGrp="1"/>
          </p:cNvSpPr>
          <p:nvPr>
            <p:ph type="title"/>
          </p:nvPr>
        </p:nvSpPr>
        <p:spPr>
          <a:xfrm>
            <a:off x="468312" y="115887"/>
            <a:ext cx="82296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How does it work?</a:t>
            </a:r>
            <a:endParaRPr dirty="0"/>
          </a:p>
        </p:txBody>
      </p:sp>
      <p:sp>
        <p:nvSpPr>
          <p:cNvPr id="191" name="Google Shape;191;g12d0674ccc4_0_23"/>
          <p:cNvSpPr txBox="1">
            <a:spLocks noGrp="1"/>
          </p:cNvSpPr>
          <p:nvPr>
            <p:ph type="body" idx="1"/>
          </p:nvPr>
        </p:nvSpPr>
        <p:spPr>
          <a:xfrm>
            <a:off x="468312" y="1331912"/>
            <a:ext cx="8229600" cy="47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sz="2800" b="1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28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Children talk a lot about what they have read to show they understand.</a:t>
            </a:r>
            <a:endParaRPr lang="en-US" dirty="0">
              <a:cs typeface="Arial"/>
            </a:endParaRPr>
          </a:p>
          <a:p>
            <a:pPr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endParaRPr sz="2800" b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28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questions at the back of the books to check understanding.</a:t>
            </a:r>
          </a:p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</a:pPr>
            <a:endParaRPr lang="en-US" sz="2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</a:t>
            </a: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comprehension.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endParaRPr sz="28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2095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endParaRPr sz="28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92" name="Google Shape;192;g12d0674ccc4_0_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5962" y="4614862"/>
            <a:ext cx="1893887" cy="1652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2d0674ccc4_0_30"/>
          <p:cNvSpPr txBox="1">
            <a:spLocks noGrp="1"/>
          </p:cNvSpPr>
          <p:nvPr>
            <p:ph type="title"/>
          </p:nvPr>
        </p:nvSpPr>
        <p:spPr>
          <a:xfrm>
            <a:off x="396875" y="188912"/>
            <a:ext cx="82296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Sounds</a:t>
            </a:r>
            <a:endParaRPr dirty="0"/>
          </a:p>
        </p:txBody>
      </p:sp>
      <p:sp>
        <p:nvSpPr>
          <p:cNvPr id="199" name="Google Shape;199;g12d0674ccc4_0_30"/>
          <p:cNvSpPr txBox="1">
            <a:spLocks noGrp="1"/>
          </p:cNvSpPr>
          <p:nvPr>
            <p:ph type="body" idx="1"/>
          </p:nvPr>
        </p:nvSpPr>
        <p:spPr>
          <a:xfrm>
            <a:off x="457212" y="1625275"/>
            <a:ext cx="8229600" cy="31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571500">
              <a:spcBef>
                <a:spcPts val="0"/>
              </a:spcBef>
              <a:buSzPts val="2700"/>
              <a:buFont typeface="Arial" panose="020B0604020202020204" pitchFamily="34" charset="0"/>
              <a:buChar char="•"/>
            </a:pP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words are made up of sounds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</a:t>
            </a:r>
            <a:endParaRPr sz="36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lvl="0" indent="-5715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Font typeface="Arial" panose="020B0604020202020204" pitchFamily="34" charset="0"/>
              <a:buChar char="•"/>
            </a:pP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the English language there are 44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sounds  (phonemes)                    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r>
              <a:rPr lang="en-US" b="0" i="0" u="sng" dirty="0">
                <a:solidFill>
                  <a:schemeClr val="dk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Sound Pronunciation Guide</a:t>
            </a:r>
            <a:endParaRPr dirty="0">
              <a:latin typeface="+mj-lt"/>
            </a:endParaRPr>
          </a:p>
          <a:p>
            <a:pPr marL="342900" lvl="0" indent="-342900">
              <a:spcBef>
                <a:spcPts val="720"/>
              </a:spcBef>
              <a:buSzPts val="2700"/>
              <a:buNone/>
            </a:pPr>
            <a:r>
              <a:rPr lang="en-GB" dirty="0">
                <a:latin typeface="+mj-lt"/>
                <a:hlinkClick r:id="rId4"/>
              </a:rPr>
              <a:t>https://www.youtube.com/watch?v=KUbrJPAt65g</a:t>
            </a:r>
            <a:endParaRPr lang="en-GB" dirty="0">
              <a:latin typeface="+mj-lt"/>
            </a:endParaRPr>
          </a:p>
          <a:p>
            <a:pPr marL="342900" lvl="0" indent="-342900">
              <a:spcBef>
                <a:spcPts val="720"/>
              </a:spcBef>
              <a:buSzPts val="2700"/>
              <a:buNone/>
            </a:pPr>
            <a:endParaRPr sz="27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17145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2700"/>
              <a:buNone/>
            </a:pPr>
            <a:endParaRPr sz="27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0" name="Google Shape;200;g12d0674ccc4_0_30"/>
          <p:cNvSpPr/>
          <p:nvPr/>
        </p:nvSpPr>
        <p:spPr>
          <a:xfrm>
            <a:off x="7651102" y="53000"/>
            <a:ext cx="1147506" cy="118797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 extrusionOk="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 extrusionOk="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 extrusionOk="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2700000">
              <a:srgbClr val="80808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803</Words>
  <Application>Microsoft Office PowerPoint</Application>
  <PresentationFormat>On-screen Show (4:3)</PresentationFormat>
  <Paragraphs>210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Times New Roman</vt:lpstr>
      <vt:lpstr>Noto Sans Symbols</vt:lpstr>
      <vt:lpstr>Verdana</vt:lpstr>
      <vt:lpstr>Garamond</vt:lpstr>
      <vt:lpstr>Comic Sans MS</vt:lpstr>
      <vt:lpstr>Arimo</vt:lpstr>
      <vt:lpstr>Calibri</vt:lpstr>
      <vt:lpstr>Level</vt:lpstr>
      <vt:lpstr>1_Level</vt:lpstr>
      <vt:lpstr>PowerPoint Presentation</vt:lpstr>
      <vt:lpstr>Phonics at Branton</vt:lpstr>
      <vt:lpstr>Why synthetic phonics?</vt:lpstr>
      <vt:lpstr>PowerPoint Presentation</vt:lpstr>
      <vt:lpstr>Why Read Write Inc Phonics?</vt:lpstr>
      <vt:lpstr>What is Read Write Inc Phonics?</vt:lpstr>
      <vt:lpstr>How does it work?</vt:lpstr>
      <vt:lpstr>How does it work?</vt:lpstr>
      <vt:lpstr>Sounds</vt:lpstr>
      <vt:lpstr>Graphemes</vt:lpstr>
      <vt:lpstr>Learning the code</vt:lpstr>
      <vt:lpstr>   The complex English alphabetic code </vt:lpstr>
      <vt:lpstr>PowerPoint Presentation</vt:lpstr>
      <vt:lpstr>PowerPoint Presentation</vt:lpstr>
      <vt:lpstr>Fred...</vt:lpstr>
      <vt:lpstr>Fred…</vt:lpstr>
      <vt:lpstr>Fred...</vt:lpstr>
      <vt:lpstr>Green words</vt:lpstr>
      <vt:lpstr>Red Words</vt:lpstr>
      <vt:lpstr>Terminology </vt:lpstr>
      <vt:lpstr>RWI Resources</vt:lpstr>
      <vt:lpstr>How to help your child at home…</vt:lpstr>
      <vt:lpstr>You can practice pronouncing sounds.</vt:lpstr>
      <vt:lpstr>Reading books home</vt:lpstr>
      <vt:lpstr>Reading with your child at home.</vt:lpstr>
      <vt:lpstr>And...</vt:lpstr>
      <vt:lpstr>PowerPoint Presentation</vt:lpstr>
      <vt:lpstr>Thank you...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Janey</dc:creator>
  <cp:lastModifiedBy>Emma Miller</cp:lastModifiedBy>
  <cp:revision>7</cp:revision>
  <dcterms:created xsi:type="dcterms:W3CDTF">2003-03-26T20:06:03Z</dcterms:created>
  <dcterms:modified xsi:type="dcterms:W3CDTF">2024-09-17T19:45:40Z</dcterms:modified>
</cp:coreProperties>
</file>