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6" r:id="rId5"/>
    <p:sldId id="307" r:id="rId6"/>
    <p:sldId id="287" r:id="rId7"/>
    <p:sldId id="281" r:id="rId8"/>
    <p:sldId id="264" r:id="rId9"/>
    <p:sldId id="289" r:id="rId10"/>
    <p:sldId id="282" r:id="rId11"/>
    <p:sldId id="280" r:id="rId12"/>
    <p:sldId id="308" r:id="rId13"/>
    <p:sldId id="309" r:id="rId14"/>
    <p:sldId id="310" r:id="rId15"/>
    <p:sldId id="311" r:id="rId16"/>
    <p:sldId id="304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403D3B-9EAD-D8B7-A137-88FFF514DBF1}" name="Charlotte Beattie" initials="CB" userId="S::charlotte.beattie@lexiauk.co.uk::a10c2ffc-1b3b-4ddf-a81f-fd0ebdf9cb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2AE"/>
    <a:srgbClr val="FFFFFF"/>
    <a:srgbClr val="00ABE0"/>
    <a:srgbClr val="F38800"/>
    <a:srgbClr val="FCB814"/>
    <a:srgbClr val="9ACA3F"/>
    <a:srgbClr val="3C3172"/>
    <a:srgbClr val="F9DB35"/>
    <a:srgbClr val="ED2878"/>
    <a:srgbClr val="F7A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0484" autoAdjust="0"/>
  </p:normalViewPr>
  <p:slideViewPr>
    <p:cSldViewPr snapToGrid="0">
      <p:cViewPr varScale="1">
        <p:scale>
          <a:sx n="104" d="100"/>
          <a:sy n="104" d="100"/>
        </p:scale>
        <p:origin x="810" y="108"/>
      </p:cViewPr>
      <p:guideLst/>
    </p:cSldViewPr>
  </p:slideViewPr>
  <p:outlineViewPr>
    <p:cViewPr>
      <p:scale>
        <a:sx n="33" d="100"/>
        <a:sy n="33" d="100"/>
      </p:scale>
      <p:origin x="0" y="-56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Hill" userId="c185f3e8-db65-486e-96da-4d63c64481b6" providerId="ADAL" clId="{75186636-560C-43AB-8C6F-FD5A1033FB00}"/>
    <pc:docChg chg="modSld">
      <pc:chgData name="Lydia Hill" userId="c185f3e8-db65-486e-96da-4d63c64481b6" providerId="ADAL" clId="{75186636-560C-43AB-8C6F-FD5A1033FB00}" dt="2024-03-26T13:43:56.389" v="29" actId="20577"/>
      <pc:docMkLst>
        <pc:docMk/>
      </pc:docMkLst>
      <pc:sldChg chg="modSp mod">
        <pc:chgData name="Lydia Hill" userId="c185f3e8-db65-486e-96da-4d63c64481b6" providerId="ADAL" clId="{75186636-560C-43AB-8C6F-FD5A1033FB00}" dt="2024-03-26T13:43:56.389" v="29" actId="20577"/>
        <pc:sldMkLst>
          <pc:docMk/>
          <pc:sldMk cId="2553360688" sldId="306"/>
        </pc:sldMkLst>
        <pc:spChg chg="mod">
          <ac:chgData name="Lydia Hill" userId="c185f3e8-db65-486e-96da-4d63c64481b6" providerId="ADAL" clId="{75186636-560C-43AB-8C6F-FD5A1033FB00}" dt="2024-03-26T13:43:56.389" v="29" actId="20577"/>
          <ac:spMkLst>
            <pc:docMk/>
            <pc:sldMk cId="2553360688" sldId="306"/>
            <ac:spMk id="2" creationId="{2B420CC3-891A-BF91-D1C4-EC9DE6450449}"/>
          </ac:spMkLst>
        </pc:spChg>
        <pc:spChg chg="mod">
          <ac:chgData name="Lydia Hill" userId="c185f3e8-db65-486e-96da-4d63c64481b6" providerId="ADAL" clId="{75186636-560C-43AB-8C6F-FD5A1033FB00}" dt="2024-03-26T13:36:53.894" v="22" actId="20577"/>
          <ac:spMkLst>
            <pc:docMk/>
            <pc:sldMk cId="2553360688" sldId="306"/>
            <ac:spMk id="3" creationId="{DCE0ACC1-9B34-696B-1B66-17E127E50F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7E397-8D39-4589-B155-CED748A9314E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2CD9-6F0D-4892-A25F-C8A9D2E4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12B5F-A564-4AD1-8553-6A54C5F0FA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43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2CD9-6F0D-4892-A25F-C8A9D2E4B99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4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/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2CD9-6F0D-4892-A25F-C8A9D2E4B9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80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image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12B5F-A564-4AD1-8553-6A54C5F0FA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8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12B5F-A564-4AD1-8553-6A54C5F0FA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1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470C0-61B5-4028-9F60-48B222912D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5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12B5F-A564-4AD1-8553-6A54C5F0FA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57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12B5F-A564-4AD1-8553-6A54C5F0FA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40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2CD9-6F0D-4892-A25F-C8A9D2E4B9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7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89BF6-85FE-4BE8-A0B5-01C043C405E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7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5BE49-0868-659A-B545-53314DF03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840C-2243-D57B-CCF4-70F6614CE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5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37AF66-592D-9E0C-6610-40299717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70D723-8036-A682-1015-8616387F8C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078784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29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37AF66-592D-9E0C-6610-40299717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70D723-8036-A682-1015-8616387F8C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078784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04F25FA-2878-BB61-2B91-9F678C6C5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37AF66-592D-9E0C-6610-40299717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70D723-8036-A682-1015-8616387F8C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078784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F63D42-4429-DDF4-20E3-A5663F8B12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3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0B60-EBD5-F189-F811-50CCBDE26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4C98C-695A-F2E4-7FEF-29E177935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5DE2D03-D742-5491-4916-E733C122C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3CD3E4-CA7B-0CAE-5D7F-3BBB69B0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55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2383-50AF-5733-5242-F56E5D25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0B60-EBD5-F189-F811-50CCBDE26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4C98C-695A-F2E4-7FEF-29E177935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5DE2D03-D742-5491-4916-E733C122C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8442007-0BE3-DD99-A293-0220E222CE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8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0B60-EBD5-F189-F811-50CCBDE26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4C98C-695A-F2E4-7FEF-29E177935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5DE2D03-D742-5491-4916-E733C122C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86D2DEE-2AF8-C369-5FE2-653C5B5641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A947A7B-DDDD-00CA-FB23-8907E93E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80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715AB-1CB5-9683-26DA-18BD4E2DF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6FB04-9F06-88CA-74EA-EB6CE2F8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0D8CE-FAE4-201A-D18E-24D935B5C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A63F4-E4D6-9FB4-3A02-4819E8012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0D002C3-020F-F151-381A-69A398AE57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CE5733-B5CD-D445-A5E4-227878D0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699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715AB-1CB5-9683-26DA-18BD4E2DF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6FB04-9F06-88CA-74EA-EB6CE2F8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0D8CE-FAE4-201A-D18E-24D935B5C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A63F4-E4D6-9FB4-3A02-4819E8012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0D002C3-020F-F151-381A-69A398AE57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074262A-6F3B-388E-C932-DC54311D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3B87899-6991-C139-B01B-96F61EE22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66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715AB-1CB5-9683-26DA-18BD4E2DF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6FB04-9F06-88CA-74EA-EB6CE2F8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0D8CE-FAE4-201A-D18E-24D935B5C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A63F4-E4D6-9FB4-3A02-4819E8012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0D002C3-020F-F151-381A-69A398AE57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6DE911C-3D53-1EA9-E6ED-64D36A4F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2738FB2-52F0-5C83-3D0C-285F6A8CD0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3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6211CE7-1EAF-004E-4F5D-9ABBE7B36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962E2F-FD75-FBC3-BC29-73179555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3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5BE49-0868-659A-B545-53314DF03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840C-2243-D57B-CCF4-70F6614CE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FACC9E-B7E6-B9D0-8E2E-8C9444122D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0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CB4B5B0-353F-8DD1-14F5-377C730B16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2D9AE9B-D814-87C9-7DA5-5017D7C8E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477"/>
            <a:ext cx="10515600" cy="17813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Avoid using this slide template if possible – best to have a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811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A0814-FF2E-83BB-78EC-DA1729A88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76584" y="1781092"/>
            <a:ext cx="6878804" cy="4079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1C38C-6F44-8530-8401-AA9F00B02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781092"/>
            <a:ext cx="3549332" cy="4087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46B4884-C5D2-D9B4-6A8D-134336299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755030D-60F5-20D9-0FF0-C75C2FD1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07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7735-1137-6C63-72FD-8DBB1AA2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825F2-EF96-872D-CD16-60BD1E524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E4A1530-DA60-9CE3-4E4E-4813A5A95A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5BE49-0868-659A-B545-53314DF03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840C-2243-D57B-CCF4-70F6614CE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07BA39-8DA7-C595-45BD-5207D112D1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5BE49-0868-659A-B545-53314DF03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66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840C-2243-D57B-CCF4-70F6614CE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5094"/>
            <a:ext cx="9144000" cy="36512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4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FACC9E-B7E6-B9D0-8E2E-8C9444122D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A636029-C918-E953-327A-6D2DE4EF2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66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853229-BB35-4750-97D0-505FA2A4B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5094"/>
            <a:ext cx="9144000" cy="36512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3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07BA39-8DA7-C595-45BD-5207D112D1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E65D04-2B06-2822-34E1-5CAF5C5F8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66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E125689-10CC-4C5B-7F82-9254E3EAE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5094"/>
            <a:ext cx="9144000" cy="36512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37AF66-592D-9E0C-6610-40299717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8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7799711-7570-95F8-0447-9C44FC0C7E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01C04C-29F6-FA3F-FEFE-E276B0A1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81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F0F6-7365-2B7C-6C41-1781EB9A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7FAEFF3-7304-560B-374C-6BFC9F6916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7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39384-025C-F276-A0DD-573EC441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61B0B-DF7C-7954-DB71-1D7F546B6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96A2-8864-D1C0-9ED9-8441B2DF4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C7A9-9E9C-476A-A3FE-1A480A3FA9A2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648D1-97B0-4751-9CDF-B7A5FDD3F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BC472-33B4-4323-2327-0ABF83246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1F64-746F-422D-9DD8-4BBD6FD4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1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64" r:id="rId6"/>
    <p:sldLayoutId id="2147483650" r:id="rId7"/>
    <p:sldLayoutId id="2147483665" r:id="rId8"/>
    <p:sldLayoutId id="2147483666" r:id="rId9"/>
    <p:sldLayoutId id="2147483672" r:id="rId10"/>
    <p:sldLayoutId id="2147483671" r:id="rId11"/>
    <p:sldLayoutId id="2147483673" r:id="rId12"/>
    <p:sldLayoutId id="2147483652" r:id="rId13"/>
    <p:sldLayoutId id="2147483667" r:id="rId14"/>
    <p:sldLayoutId id="2147483668" r:id="rId15"/>
    <p:sldLayoutId id="2147483653" r:id="rId16"/>
    <p:sldLayoutId id="2147483669" r:id="rId17"/>
    <p:sldLayoutId id="2147483670" r:id="rId18"/>
    <p:sldLayoutId id="2147483654" r:id="rId19"/>
    <p:sldLayoutId id="2147483655" r:id="rId20"/>
    <p:sldLayoutId id="2147483657" r:id="rId21"/>
    <p:sldLayoutId id="214748365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U1i5XlkDl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0CC3-891A-BF91-D1C4-EC9DE6450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1724"/>
            <a:ext cx="9144000" cy="1240406"/>
          </a:xfrm>
        </p:spPr>
        <p:txBody>
          <a:bodyPr>
            <a:normAutofit/>
          </a:bodyPr>
          <a:lstStyle/>
          <a:p>
            <a:r>
              <a:rPr lang="en-GB" dirty="0"/>
              <a:t>Lexia Core5 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0ACC1-9B34-696B-1B66-17E127E50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8181"/>
            <a:ext cx="9144000" cy="365126"/>
          </a:xfrm>
        </p:spPr>
        <p:txBody>
          <a:bodyPr/>
          <a:lstStyle/>
          <a:p>
            <a:r>
              <a:rPr lang="en-GB" dirty="0"/>
              <a:t>Information for Parents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342284-DB8F-F346-F83B-27AB3B5630B9}"/>
              </a:ext>
            </a:extLst>
          </p:cNvPr>
          <p:cNvGrpSpPr/>
          <p:nvPr/>
        </p:nvGrpSpPr>
        <p:grpSpPr>
          <a:xfrm>
            <a:off x="1861747" y="3555727"/>
            <a:ext cx="8468505" cy="1566150"/>
            <a:chOff x="2054352" y="3944012"/>
            <a:chExt cx="8468505" cy="156615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6" name="Picture 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1CF6093C-DCB3-B8FF-CCA0-CB7B27238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061" y="3965976"/>
              <a:ext cx="2062827" cy="1534049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0807B427-027A-0DDA-81CC-B1918650A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72"/>
            <a:stretch/>
          </p:blipFill>
          <p:spPr>
            <a:xfrm>
              <a:off x="2054352" y="3955837"/>
              <a:ext cx="1025504" cy="1554325"/>
            </a:xfrm>
            <a:prstGeom prst="rect">
              <a:avLst/>
            </a:prstGeom>
          </p:spPr>
        </p:pic>
        <p:pic>
          <p:nvPicPr>
            <p:cNvPr id="8" name="Picture 7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6E74F0A5-42FB-0D86-6BBF-D59ACC3B1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408" y="3953050"/>
              <a:ext cx="2058596" cy="1544188"/>
            </a:xfrm>
            <a:prstGeom prst="rect">
              <a:avLst/>
            </a:prstGeom>
          </p:spPr>
        </p:pic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46FF400-C631-FD4D-367D-54F052D8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094" y="3968763"/>
              <a:ext cx="2040108" cy="1531262"/>
            </a:xfrm>
            <a:prstGeom prst="rect">
              <a:avLst/>
            </a:prstGeom>
          </p:spPr>
        </p:pic>
        <p:pic>
          <p:nvPicPr>
            <p:cNvPr id="10" name="Picture 9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401CF47C-FF86-C7ED-42C3-7CA9EFA84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415"/>
            <a:stretch/>
          </p:blipFill>
          <p:spPr>
            <a:xfrm>
              <a:off x="9470211" y="3944012"/>
              <a:ext cx="1052646" cy="1553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36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33" y="1210732"/>
            <a:ext cx="3412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Student Experience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400" y="190058"/>
            <a:ext cx="6620799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6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37" y="1701800"/>
            <a:ext cx="8049357" cy="347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137" y="211666"/>
            <a:ext cx="707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Teacher Experience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667" y="4543197"/>
            <a:ext cx="3147682" cy="17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7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647" y="228600"/>
            <a:ext cx="7070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Teacher Experience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45" y="1010895"/>
            <a:ext cx="4716755" cy="5486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991" y="2907428"/>
            <a:ext cx="5094929" cy="17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8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24C46-D5F9-F9C4-C925-7C4EC22F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589"/>
            <a:ext cx="10515600" cy="74209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D62AE"/>
                </a:solidFill>
              </a:rPr>
              <a:t>Best Practice At Home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9D0D1-F7A7-FE45-7DA5-A7D997D32CDB}"/>
              </a:ext>
            </a:extLst>
          </p:cNvPr>
          <p:cNvSpPr txBox="1"/>
          <p:nvPr/>
        </p:nvSpPr>
        <p:spPr>
          <a:xfrm>
            <a:off x="838200" y="1613108"/>
            <a:ext cx="73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ABE0"/>
                </a:solidFill>
              </a:rPr>
              <a:t>Tips to get the most out of Lexia: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C03EF-6D74-4D04-78E9-EF3443F95462}"/>
              </a:ext>
            </a:extLst>
          </p:cNvPr>
          <p:cNvSpPr txBox="1"/>
          <p:nvPr/>
        </p:nvSpPr>
        <p:spPr>
          <a:xfrm>
            <a:off x="3705578" y="2468870"/>
            <a:ext cx="6699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2F528F"/>
                </a:solidFill>
              </a:rPr>
              <a:t>Ensure timetabled Lexia time is built into your day.</a:t>
            </a:r>
          </a:p>
          <a:p>
            <a:pPr lvl="0"/>
            <a:r>
              <a:rPr lang="en-US" dirty="0">
                <a:solidFill>
                  <a:srgbClr val="2F528F"/>
                </a:solidFill>
              </a:rPr>
              <a:t>(typically, 3-4 x 30-minute sessions / week)</a:t>
            </a:r>
            <a:endParaRPr lang="en-GB" dirty="0">
              <a:solidFill>
                <a:srgbClr val="2F528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0DABB-99DB-3427-8C61-25962CF2E012}"/>
              </a:ext>
            </a:extLst>
          </p:cNvPr>
          <p:cNvSpPr txBox="1"/>
          <p:nvPr/>
        </p:nvSpPr>
        <p:spPr>
          <a:xfrm>
            <a:off x="3705577" y="3823141"/>
            <a:ext cx="669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2F528F"/>
                </a:solidFill>
              </a:rPr>
              <a:t>Ensure your learners are working as independently as possible.</a:t>
            </a:r>
            <a:endParaRPr lang="en-GB" dirty="0">
              <a:solidFill>
                <a:srgbClr val="2F52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43C9F-BE46-197F-A038-B3E89E1ED9F1}"/>
              </a:ext>
            </a:extLst>
          </p:cNvPr>
          <p:cNvSpPr txBox="1"/>
          <p:nvPr/>
        </p:nvSpPr>
        <p:spPr>
          <a:xfrm>
            <a:off x="3705576" y="5177412"/>
            <a:ext cx="669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2F528F"/>
                </a:solidFill>
              </a:rPr>
              <a:t>Use the Student Dashboard data to set targets and celebrate success!</a:t>
            </a:r>
            <a:endParaRPr lang="en-GB" dirty="0">
              <a:solidFill>
                <a:srgbClr val="2F528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AF8443-1BC1-6186-8FEB-C05206D23895}"/>
              </a:ext>
            </a:extLst>
          </p:cNvPr>
          <p:cNvSpPr/>
          <p:nvPr/>
        </p:nvSpPr>
        <p:spPr>
          <a:xfrm>
            <a:off x="2152823" y="2299160"/>
            <a:ext cx="904552" cy="945178"/>
          </a:xfrm>
          <a:prstGeom prst="ellipse">
            <a:avLst/>
          </a:prstGeom>
          <a:noFill/>
          <a:ln w="76200"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D62A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10C0DB-899C-8159-2FB1-503EA4392505}"/>
              </a:ext>
            </a:extLst>
          </p:cNvPr>
          <p:cNvSpPr/>
          <p:nvPr/>
        </p:nvSpPr>
        <p:spPr>
          <a:xfrm>
            <a:off x="2152823" y="3628423"/>
            <a:ext cx="904552" cy="94517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B9DEB1-6E90-9CE5-13A0-050C170C93A4}"/>
              </a:ext>
            </a:extLst>
          </p:cNvPr>
          <p:cNvSpPr/>
          <p:nvPr/>
        </p:nvSpPr>
        <p:spPr>
          <a:xfrm>
            <a:off x="2152823" y="5022073"/>
            <a:ext cx="904552" cy="94517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9915EE-913E-823F-10EB-6959DD24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52" y="2458858"/>
            <a:ext cx="641093" cy="6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8C1F0C-12BE-4D18-01B0-5C39C105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52" y="3760996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E0D823E-D355-F7C4-62D2-6E5192B9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13" y="5171496"/>
            <a:ext cx="6463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E63-0AA3-25DC-4518-F94F855F3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942975"/>
            <a:ext cx="9144000" cy="2725737"/>
          </a:xfrm>
        </p:spPr>
        <p:txBody>
          <a:bodyPr>
            <a:normAutofit/>
          </a:bodyPr>
          <a:lstStyle/>
          <a:p>
            <a:pPr algn="ctr"/>
            <a:r>
              <a:rPr lang="en-GB" sz="8000" dirty="0"/>
              <a:t>Thank you!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A18A4FE-242D-2AE3-04D2-F3642DB6A0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1" y="2894646"/>
            <a:ext cx="2960688" cy="29606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8DB276-30FB-46AC-2E61-A50AECA46EA5}"/>
              </a:ext>
            </a:extLst>
          </p:cNvPr>
          <p:cNvSpPr/>
          <p:nvPr/>
        </p:nvSpPr>
        <p:spPr>
          <a:xfrm>
            <a:off x="9705975" y="152400"/>
            <a:ext cx="2266950" cy="790575"/>
          </a:xfrm>
          <a:prstGeom prst="rect">
            <a:avLst/>
          </a:prstGeom>
          <a:solidFill>
            <a:srgbClr val="0D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D08E18-94F4-9E46-AF40-86AAD1CA490C}"/>
              </a:ext>
            </a:extLst>
          </p:cNvPr>
          <p:cNvCxnSpPr/>
          <p:nvPr/>
        </p:nvCxnSpPr>
        <p:spPr>
          <a:xfrm>
            <a:off x="6248400" y="4057650"/>
            <a:ext cx="0" cy="657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1634009-D285-DF51-26B5-A94D94C50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20" y="3894136"/>
            <a:ext cx="2523067" cy="9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2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24C46-D5F9-F9C4-C925-7C4EC22F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D62AE"/>
                </a:solidFill>
              </a:rPr>
              <a:t>Presentation Aim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8195290-32A6-62C7-9202-48E36E219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9598"/>
            <a:ext cx="5110849" cy="4562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D62AE"/>
                </a:solidFill>
              </a:rPr>
              <a:t>Software Overview</a:t>
            </a:r>
          </a:p>
          <a:p>
            <a:r>
              <a:rPr lang="en-GB" sz="1600" dirty="0"/>
              <a:t>Integrated system</a:t>
            </a:r>
          </a:p>
          <a:p>
            <a:r>
              <a:rPr lang="en-GB" sz="1600" dirty="0"/>
              <a:t>Benefits for learners</a:t>
            </a:r>
          </a:p>
          <a:p>
            <a:r>
              <a:rPr lang="en-GB" sz="1600" dirty="0"/>
              <a:t>Learner experience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rgbClr val="0D62AE"/>
                </a:solidFill>
              </a:rPr>
              <a:t>Home Use Best Practice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000" b="1" dirty="0">
                <a:solidFill>
                  <a:srgbClr val="0D62AE"/>
                </a:solidFill>
              </a:rPr>
              <a:t>Questions and Demonstration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615E182-DCE0-1052-22C2-DF84A8A2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800">
            <a:off x="6459567" y="1907662"/>
            <a:ext cx="1764506" cy="241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8AD1E220-81A7-29C3-164C-6B14522755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62" y="1588273"/>
            <a:ext cx="2437338" cy="1840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90743008-FEF7-6F7A-7681-EEF4181D48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74" y="3816537"/>
            <a:ext cx="3132814" cy="1695280"/>
          </a:xfrm>
          <a:prstGeom prst="rect">
            <a:avLst/>
          </a:prstGeom>
        </p:spPr>
      </p:pic>
      <p:pic>
        <p:nvPicPr>
          <p:cNvPr id="11" name="Picture 10" descr="A picture containing text, monitor, screen, electronics&#10;&#10;Description automatically generated">
            <a:extLst>
              <a:ext uri="{FF2B5EF4-FFF2-40B4-BE49-F238E27FC236}">
                <a16:creationId xmlns:a16="http://schemas.microsoft.com/office/drawing/2014/main" id="{48E44850-1509-5C18-4906-53B4C0FF137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91" y="4158796"/>
            <a:ext cx="2619209" cy="19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4A2BA5-6CE9-1B9A-A622-1F961BD49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875"/>
            <a:ext cx="4750837" cy="41290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00ABE0"/>
                </a:solidFill>
              </a:rPr>
              <a:t>Integrated System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Personalised, independent practise and instruction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Accurately monitors progress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Drives instructional decisions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/>
              <a:t>Builds literacy skills from Reception – Year 6.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24C46-D5F9-F9C4-C925-7C4EC22F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D62AE"/>
                </a:solidFill>
              </a:rPr>
              <a:t>What is Lexia?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F4D10F1-7AB4-5718-8E5C-2CE7FB19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47" y="1435449"/>
            <a:ext cx="4394539" cy="465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06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6AE3B6DA-F000-6EA5-AB4A-8BC9D552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626843"/>
            <a:ext cx="9256400" cy="832211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D62AE"/>
                </a:solidFill>
              </a:rPr>
              <a:t>Built on the Science of Reading</a:t>
            </a:r>
            <a:endParaRPr lang="en-GB" sz="1400" b="1" dirty="0">
              <a:solidFill>
                <a:srgbClr val="F7D52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E84D86-F0FD-C98E-9AAC-2543C6832192}"/>
              </a:ext>
            </a:extLst>
          </p:cNvPr>
          <p:cNvSpPr txBox="1"/>
          <p:nvPr/>
        </p:nvSpPr>
        <p:spPr>
          <a:xfrm>
            <a:off x="1041400" y="1525129"/>
            <a:ext cx="6096000" cy="468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800" b="1" dirty="0">
                <a:solidFill>
                  <a:srgbClr val="00ABE0"/>
                </a:solidFill>
              </a:rPr>
              <a:t>Scarborough’s Reading Rope (2001)</a:t>
            </a:r>
          </a:p>
        </p:txBody>
      </p:sp>
      <p:pic>
        <p:nvPicPr>
          <p:cNvPr id="6" name="Picture 5" descr="A diagram of a rope&#10;&#10;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4BF02D57-5F5D-CB82-7188-08E0AFE0B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02" y="2059795"/>
            <a:ext cx="8096795" cy="45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9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37DD-9EE5-5237-70A4-2CB0C197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rgbClr val="0D62AE"/>
                </a:solidFill>
              </a:rPr>
              <a:t>What makes a successful reader?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222BEA-F2C8-8BA8-763E-53D0D49361D8}"/>
              </a:ext>
            </a:extLst>
          </p:cNvPr>
          <p:cNvGrpSpPr/>
          <p:nvPr/>
        </p:nvGrpSpPr>
        <p:grpSpPr>
          <a:xfrm>
            <a:off x="778482" y="3429000"/>
            <a:ext cx="10681610" cy="2270224"/>
            <a:chOff x="778482" y="3429000"/>
            <a:chExt cx="10681610" cy="22702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FCACA9-7203-34BF-F93F-A177187C38F7}"/>
                </a:ext>
              </a:extLst>
            </p:cNvPr>
            <p:cNvGrpSpPr/>
            <p:nvPr/>
          </p:nvGrpSpPr>
          <p:grpSpPr>
            <a:xfrm>
              <a:off x="838200" y="3429000"/>
              <a:ext cx="10422504" cy="1747004"/>
              <a:chOff x="838200" y="3577140"/>
              <a:chExt cx="10422504" cy="1747004"/>
            </a:xfrm>
          </p:grpSpPr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D2DDDBF8-F588-CADA-5E3A-55C597D73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7436" y="4181144"/>
                <a:ext cx="1171575" cy="1114425"/>
              </a:xfrm>
              <a:prstGeom prst="rect">
                <a:avLst/>
              </a:prstGeom>
            </p:spPr>
          </p:pic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56A23685-CA22-47D2-14AA-9A111111F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997" y="4152569"/>
                <a:ext cx="1295400" cy="1171575"/>
              </a:xfrm>
              <a:prstGeom prst="rect">
                <a:avLst/>
              </a:prstGeom>
            </p:spPr>
          </p:pic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9C0EAECF-A22B-3DDE-DBB4-6C6CE11C3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419" y="4214481"/>
                <a:ext cx="1143000" cy="1047750"/>
              </a:xfrm>
              <a:prstGeom prst="rect">
                <a:avLst/>
              </a:prstGeom>
            </p:spPr>
          </p:pic>
          <p:pic>
            <p:nvPicPr>
              <p:cNvPr id="11" name="Picture 10" descr="Icon&#10;&#10;Description automatically generated">
                <a:extLst>
                  <a:ext uri="{FF2B5EF4-FFF2-40B4-BE49-F238E27FC236}">
                    <a16:creationId xmlns:a16="http://schemas.microsoft.com/office/drawing/2014/main" id="{CE22586D-927C-5C57-C5C4-725160BF8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03404" y="4176381"/>
                <a:ext cx="1257300" cy="1123950"/>
              </a:xfrm>
              <a:prstGeom prst="rect">
                <a:avLst/>
              </a:prstGeom>
            </p:spPr>
          </p:pic>
          <p:pic>
            <p:nvPicPr>
              <p:cNvPr id="13" name="Picture 12" descr="Icon&#10;&#10;Description automatically generated">
                <a:extLst>
                  <a:ext uri="{FF2B5EF4-FFF2-40B4-BE49-F238E27FC236}">
                    <a16:creationId xmlns:a16="http://schemas.microsoft.com/office/drawing/2014/main" id="{AEC8F290-C116-0FA8-D6C6-5C9D92CDD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6383" y="4195431"/>
                <a:ext cx="1162050" cy="1085850"/>
              </a:xfrm>
              <a:prstGeom prst="rect">
                <a:avLst/>
              </a:prstGeom>
            </p:spPr>
          </p:pic>
          <p:pic>
            <p:nvPicPr>
              <p:cNvPr id="15" name="Picture 14" descr="A green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3CB33968-A2C5-D228-487A-3493631D5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4171619"/>
                <a:ext cx="1238250" cy="113347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2FF60D-E562-D684-D735-F4D0D36C4B6B}"/>
                  </a:ext>
                </a:extLst>
              </p:cNvPr>
              <p:cNvSpPr txBox="1"/>
              <p:nvPr/>
            </p:nvSpPr>
            <p:spPr>
              <a:xfrm>
                <a:off x="838200" y="3577140"/>
                <a:ext cx="10230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>
                    <a:solidFill>
                      <a:srgbClr val="0D62AE"/>
                    </a:solidFill>
                  </a:rPr>
                  <a:t>Area of Reading Instruction and Skills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8505C1-4568-FD78-E2B1-2C959210BDA1}"/>
                </a:ext>
              </a:extLst>
            </p:cNvPr>
            <p:cNvSpPr txBox="1"/>
            <p:nvPr/>
          </p:nvSpPr>
          <p:spPr>
            <a:xfrm>
              <a:off x="778482" y="5176004"/>
              <a:ext cx="146583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rgbClr val="4DB848"/>
                  </a:solidFill>
                </a:rPr>
                <a:t>Phonological </a:t>
              </a:r>
            </a:p>
            <a:p>
              <a:pPr algn="ctr"/>
              <a:r>
                <a:rPr lang="en-GB" sz="1400" dirty="0">
                  <a:solidFill>
                    <a:srgbClr val="4DB848"/>
                  </a:solidFill>
                </a:rPr>
                <a:t>Awareness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B4093F-FEC1-225D-164C-C904B1C8970E}"/>
                </a:ext>
              </a:extLst>
            </p:cNvPr>
            <p:cNvSpPr txBox="1"/>
            <p:nvPr/>
          </p:nvSpPr>
          <p:spPr>
            <a:xfrm>
              <a:off x="2614381" y="5147429"/>
              <a:ext cx="135768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>
                  <a:solidFill>
                    <a:srgbClr val="ED882C"/>
                  </a:solidFill>
                </a:rPr>
                <a:t>Phonics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21223C-06A2-FA79-2DC6-07382B73C6EA}"/>
                </a:ext>
              </a:extLst>
            </p:cNvPr>
            <p:cNvSpPr txBox="1"/>
            <p:nvPr/>
          </p:nvSpPr>
          <p:spPr>
            <a:xfrm>
              <a:off x="4478854" y="5176004"/>
              <a:ext cx="13576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>
                  <a:solidFill>
                    <a:srgbClr val="672E8D"/>
                  </a:solidFill>
                </a:rPr>
                <a:t>Structural Analysis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0B479D-5AA6-4CCD-C256-060F37E81F1E}"/>
                </a:ext>
              </a:extLst>
            </p:cNvPr>
            <p:cNvSpPr txBox="1"/>
            <p:nvPr/>
          </p:nvSpPr>
          <p:spPr>
            <a:xfrm>
              <a:off x="6278044" y="5176004"/>
              <a:ext cx="147872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>
                  <a:solidFill>
                    <a:srgbClr val="ED2878"/>
                  </a:solidFill>
                </a:rPr>
                <a:t>Automaticity/ Fluency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00B8FD-BAE6-F5B0-9668-D48333B881DD}"/>
                </a:ext>
              </a:extLst>
            </p:cNvPr>
            <p:cNvSpPr txBox="1"/>
            <p:nvPr/>
          </p:nvSpPr>
          <p:spPr>
            <a:xfrm>
              <a:off x="8126838" y="5147429"/>
              <a:ext cx="135768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>
                  <a:solidFill>
                    <a:srgbClr val="F7D529"/>
                  </a:solidFill>
                </a:rPr>
                <a:t>Vocabulary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A39191-5700-2524-1BEC-862E84021C75}"/>
                </a:ext>
              </a:extLst>
            </p:cNvPr>
            <p:cNvSpPr txBox="1"/>
            <p:nvPr/>
          </p:nvSpPr>
          <p:spPr>
            <a:xfrm>
              <a:off x="9813675" y="5176004"/>
              <a:ext cx="164641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>
                  <a:solidFill>
                    <a:srgbClr val="0D62AE"/>
                  </a:solidFill>
                </a:rPr>
                <a:t>Comprehension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9C299F3-2086-A491-21EE-E3DFD0285027}"/>
              </a:ext>
            </a:extLst>
          </p:cNvPr>
          <p:cNvSpPr txBox="1"/>
          <p:nvPr/>
        </p:nvSpPr>
        <p:spPr>
          <a:xfrm>
            <a:off x="838200" y="1811989"/>
            <a:ext cx="1046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Lexia Core5® Reading covers the six areas of reading instruction, including activities focused on academic vocabulary and structural analysis. This begins with oral </a:t>
            </a:r>
          </a:p>
          <a:p>
            <a:r>
              <a:rPr lang="en-GB"/>
              <a:t>language and listening comprehension, building to reading comprehension.</a:t>
            </a:r>
          </a:p>
        </p:txBody>
      </p:sp>
    </p:spTree>
    <p:extLst>
      <p:ext uri="{BB962C8B-B14F-4D97-AF65-F5344CB8AC3E}">
        <p14:creationId xmlns:p14="http://schemas.microsoft.com/office/powerpoint/2010/main" val="189454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A03D6-7C61-78CD-093B-63FAD3C4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246"/>
            <a:ext cx="10515600" cy="777546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0D62AE"/>
                </a:solidFill>
              </a:rPr>
              <a:t>Lexia Core5 Reading Instructional Model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730059-4696-4DC4-9015-B69548A0D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41" y="1203978"/>
            <a:ext cx="2630387" cy="447820"/>
          </a:xfrm>
          <a:prstGeom prst="rect">
            <a:avLst/>
          </a:prstGeom>
          <a:solidFill>
            <a:srgbClr val="88C541"/>
          </a:solidFill>
          <a:ln w="9525">
            <a:noFill/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410436">
              <a:defRPr/>
            </a:pPr>
            <a:r>
              <a:rPr lang="en-US" sz="1400" b="1" kern="0" dirty="0">
                <a:latin typeface="+mj-lt"/>
                <a:cs typeface="Arial"/>
                <a:sym typeface="Helvetica Light"/>
              </a:rPr>
              <a:t>Standard Mode</a:t>
            </a:r>
          </a:p>
          <a:p>
            <a:pPr algn="ctr" defTabSz="410436">
              <a:defRPr/>
            </a:pPr>
            <a:r>
              <a:rPr lang="en-US" sz="1100" kern="0" dirty="0">
                <a:latin typeface="+mj-lt"/>
                <a:cs typeface="Arial"/>
                <a:sym typeface="Helvetica Light"/>
              </a:rPr>
              <a:t>Independent application</a:t>
            </a:r>
          </a:p>
        </p:txBody>
      </p:sp>
      <p:sp>
        <p:nvSpPr>
          <p:cNvPr id="24" name="Right Arrow 7">
            <a:extLst>
              <a:ext uri="{FF2B5EF4-FFF2-40B4-BE49-F238E27FC236}">
                <a16:creationId xmlns:a16="http://schemas.microsoft.com/office/drawing/2014/main" id="{8AED3CFA-71E8-2D37-302E-59C55A944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596" y="1834791"/>
            <a:ext cx="2466599" cy="989321"/>
          </a:xfrm>
          <a:custGeom>
            <a:avLst/>
            <a:gdLst>
              <a:gd name="connsiteX0" fmla="*/ 0 w 2466599"/>
              <a:gd name="connsiteY0" fmla="*/ 247330 h 989321"/>
              <a:gd name="connsiteX1" fmla="*/ 637577 w 2466599"/>
              <a:gd name="connsiteY1" fmla="*/ 247330 h 989321"/>
              <a:gd name="connsiteX2" fmla="*/ 1255436 w 2466599"/>
              <a:gd name="connsiteY2" fmla="*/ 247330 h 989321"/>
              <a:gd name="connsiteX3" fmla="*/ 1971889 w 2466599"/>
              <a:gd name="connsiteY3" fmla="*/ 247330 h 989321"/>
              <a:gd name="connsiteX4" fmla="*/ 1971889 w 2466599"/>
              <a:gd name="connsiteY4" fmla="*/ 0 h 989321"/>
              <a:gd name="connsiteX5" fmla="*/ 2466599 w 2466599"/>
              <a:gd name="connsiteY5" fmla="*/ 494661 h 989321"/>
              <a:gd name="connsiteX6" fmla="*/ 1971889 w 2466599"/>
              <a:gd name="connsiteY6" fmla="*/ 989321 h 989321"/>
              <a:gd name="connsiteX7" fmla="*/ 1971889 w 2466599"/>
              <a:gd name="connsiteY7" fmla="*/ 741991 h 989321"/>
              <a:gd name="connsiteX8" fmla="*/ 1354030 w 2466599"/>
              <a:gd name="connsiteY8" fmla="*/ 741991 h 989321"/>
              <a:gd name="connsiteX9" fmla="*/ 755891 w 2466599"/>
              <a:gd name="connsiteY9" fmla="*/ 741991 h 989321"/>
              <a:gd name="connsiteX10" fmla="*/ 0 w 2466599"/>
              <a:gd name="connsiteY10" fmla="*/ 741991 h 989321"/>
              <a:gd name="connsiteX11" fmla="*/ 0 w 2466599"/>
              <a:gd name="connsiteY11" fmla="*/ 247330 h 9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6599" h="989321" fill="none" extrusionOk="0">
                <a:moveTo>
                  <a:pt x="0" y="247330"/>
                </a:moveTo>
                <a:cubicBezTo>
                  <a:pt x="257064" y="218124"/>
                  <a:pt x="446815" y="235651"/>
                  <a:pt x="637577" y="247330"/>
                </a:cubicBezTo>
                <a:cubicBezTo>
                  <a:pt x="828339" y="259009"/>
                  <a:pt x="1014477" y="258260"/>
                  <a:pt x="1255436" y="247330"/>
                </a:cubicBezTo>
                <a:cubicBezTo>
                  <a:pt x="1496395" y="236400"/>
                  <a:pt x="1816578" y="226825"/>
                  <a:pt x="1971889" y="247330"/>
                </a:cubicBezTo>
                <a:cubicBezTo>
                  <a:pt x="1961627" y="150817"/>
                  <a:pt x="1967870" y="68383"/>
                  <a:pt x="1971889" y="0"/>
                </a:cubicBezTo>
                <a:cubicBezTo>
                  <a:pt x="2199361" y="210637"/>
                  <a:pt x="2285063" y="337858"/>
                  <a:pt x="2466599" y="494661"/>
                </a:cubicBezTo>
                <a:cubicBezTo>
                  <a:pt x="2343568" y="572169"/>
                  <a:pt x="2098274" y="875496"/>
                  <a:pt x="1971889" y="989321"/>
                </a:cubicBezTo>
                <a:cubicBezTo>
                  <a:pt x="1966641" y="926263"/>
                  <a:pt x="1966213" y="845714"/>
                  <a:pt x="1971889" y="741991"/>
                </a:cubicBezTo>
                <a:cubicBezTo>
                  <a:pt x="1682513" y="739128"/>
                  <a:pt x="1618287" y="718011"/>
                  <a:pt x="1354030" y="741991"/>
                </a:cubicBezTo>
                <a:cubicBezTo>
                  <a:pt x="1089773" y="765971"/>
                  <a:pt x="951897" y="746663"/>
                  <a:pt x="755891" y="741991"/>
                </a:cubicBezTo>
                <a:cubicBezTo>
                  <a:pt x="559885" y="737319"/>
                  <a:pt x="360364" y="748425"/>
                  <a:pt x="0" y="741991"/>
                </a:cubicBezTo>
                <a:cubicBezTo>
                  <a:pt x="-14339" y="509528"/>
                  <a:pt x="7981" y="363662"/>
                  <a:pt x="0" y="247330"/>
                </a:cubicBezTo>
                <a:close/>
              </a:path>
              <a:path w="2466599" h="989321" stroke="0" extrusionOk="0">
                <a:moveTo>
                  <a:pt x="0" y="247330"/>
                </a:moveTo>
                <a:cubicBezTo>
                  <a:pt x="207872" y="267360"/>
                  <a:pt x="436848" y="275884"/>
                  <a:pt x="598140" y="247330"/>
                </a:cubicBezTo>
                <a:cubicBezTo>
                  <a:pt x="759432" y="218776"/>
                  <a:pt x="1044966" y="261447"/>
                  <a:pt x="1235717" y="247330"/>
                </a:cubicBezTo>
                <a:cubicBezTo>
                  <a:pt x="1426468" y="233213"/>
                  <a:pt x="1624392" y="281073"/>
                  <a:pt x="1971889" y="247330"/>
                </a:cubicBezTo>
                <a:cubicBezTo>
                  <a:pt x="1976455" y="134720"/>
                  <a:pt x="1983182" y="66621"/>
                  <a:pt x="1971889" y="0"/>
                </a:cubicBezTo>
                <a:cubicBezTo>
                  <a:pt x="2126967" y="145800"/>
                  <a:pt x="2276965" y="300366"/>
                  <a:pt x="2466599" y="494661"/>
                </a:cubicBezTo>
                <a:cubicBezTo>
                  <a:pt x="2322619" y="621267"/>
                  <a:pt x="2203682" y="805020"/>
                  <a:pt x="1971889" y="989321"/>
                </a:cubicBezTo>
                <a:cubicBezTo>
                  <a:pt x="1959949" y="888896"/>
                  <a:pt x="1976421" y="822490"/>
                  <a:pt x="1971889" y="741991"/>
                </a:cubicBezTo>
                <a:cubicBezTo>
                  <a:pt x="1695545" y="721373"/>
                  <a:pt x="1455338" y="769955"/>
                  <a:pt x="1314593" y="741991"/>
                </a:cubicBezTo>
                <a:cubicBezTo>
                  <a:pt x="1173848" y="714027"/>
                  <a:pt x="804421" y="775190"/>
                  <a:pt x="617859" y="741991"/>
                </a:cubicBezTo>
                <a:cubicBezTo>
                  <a:pt x="431297" y="708792"/>
                  <a:pt x="212907" y="739236"/>
                  <a:pt x="0" y="741991"/>
                </a:cubicBezTo>
                <a:cubicBezTo>
                  <a:pt x="13380" y="544021"/>
                  <a:pt x="22124" y="479562"/>
                  <a:pt x="0" y="247330"/>
                </a:cubicBezTo>
                <a:close/>
              </a:path>
            </a:pathLst>
          </a:custGeom>
          <a:solidFill>
            <a:srgbClr val="234B8D"/>
          </a:solidFill>
          <a:ln w="76200">
            <a:solidFill>
              <a:srgbClr val="234B8D"/>
            </a:solidFill>
            <a:extLst>
              <a:ext uri="{C807C97D-BFC1-408E-A445-0C87EB9F89A2}">
                <ask:lineSketchStyleProps xmlns="" xmlns:ask="http://schemas.microsoft.com/office/drawing/2018/sketchyshapes" sd="3249965550">
                  <a:prstGeom prst="rightArrow">
                    <a:avLst>
                      <a:gd name="adj1" fmla="val 50000"/>
                      <a:gd name="adj2" fmla="val 5000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64" tIns="45683" rIns="91364" bIns="45683" anchor="ctr"/>
          <a:lstStyle/>
          <a:p>
            <a:pPr algn="ctr" defTabSz="410436">
              <a:defRPr/>
            </a:pPr>
            <a:r>
              <a:rPr lang="en-US" sz="1400" kern="0" dirty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Demonstrate Mastery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BF58DB1B-854A-51F5-FE8A-E41AC89F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30" y="1241415"/>
            <a:ext cx="1752451" cy="2245107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18">
            <a:extLst>
              <a:ext uri="{FF2B5EF4-FFF2-40B4-BE49-F238E27FC236}">
                <a16:creationId xmlns:a16="http://schemas.microsoft.com/office/drawing/2014/main" id="{247E4159-804A-3C2E-96A6-ECBEBA3C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291" y="1781447"/>
            <a:ext cx="1752451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45" tIns="64973" rIns="129945" bIns="64973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D62AE"/>
                </a:solidFill>
                <a:latin typeface="Calibri" pitchFamily="34" charset="0"/>
              </a:rPr>
              <a:t>Skill Builders</a:t>
            </a:r>
            <a:r>
              <a:rPr lang="en-US" altLang="en-US" sz="1800" b="1" baseline="30000" dirty="0">
                <a:solidFill>
                  <a:srgbClr val="0D62AE"/>
                </a:solidFill>
                <a:latin typeface="Arial" pitchFamily="34" charset="0"/>
              </a:rPr>
              <a:t>®</a:t>
            </a:r>
          </a:p>
        </p:txBody>
      </p:sp>
      <p:sp>
        <p:nvSpPr>
          <p:cNvPr id="27" name="TextBox 39">
            <a:extLst>
              <a:ext uri="{FF2B5EF4-FFF2-40B4-BE49-F238E27FC236}">
                <a16:creationId xmlns:a16="http://schemas.microsoft.com/office/drawing/2014/main" id="{4D939703-75DC-CBF0-3BC2-DA56A24F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291" y="2082262"/>
            <a:ext cx="2297161" cy="7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945" tIns="64973" rIns="129945" bIns="64973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9DB35"/>
                </a:solidFill>
                <a:latin typeface="Calibri" pitchFamily="34" charset="0"/>
              </a:rPr>
              <a:t>Paper and pencil:</a:t>
            </a:r>
          </a:p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Develop automaticity </a:t>
            </a:r>
          </a:p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Calibri" pitchFamily="34" charset="0"/>
              </a:rPr>
              <a:t>&amp; expressive skills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BBBBBC-DB4B-309E-62A6-9AE3F45A1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41" y="4881318"/>
            <a:ext cx="2640030" cy="436728"/>
          </a:xfrm>
          <a:prstGeom prst="rect">
            <a:avLst/>
          </a:prstGeom>
          <a:solidFill>
            <a:srgbClr val="F9DB35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410436">
              <a:defRPr/>
            </a:pPr>
            <a:r>
              <a:rPr lang="en-US" sz="1400" b="1" kern="0" dirty="0">
                <a:latin typeface="+mj-lt"/>
                <a:cs typeface="Arial"/>
                <a:sym typeface="Helvetica Light"/>
              </a:rPr>
              <a:t>Direct Instruction</a:t>
            </a:r>
          </a:p>
          <a:p>
            <a:pPr algn="ctr" defTabSz="410436">
              <a:defRPr/>
            </a:pPr>
            <a:r>
              <a:rPr lang="en-US" sz="1100" kern="0" dirty="0">
                <a:latin typeface="+mj-lt"/>
                <a:cs typeface="Arial"/>
                <a:sym typeface="Helvetica Light"/>
              </a:rPr>
              <a:t>Explicit teaching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E4084B8-D7C7-5B9B-8ECA-019729D80FC3}"/>
              </a:ext>
            </a:extLst>
          </p:cNvPr>
          <p:cNvGrpSpPr/>
          <p:nvPr/>
        </p:nvGrpSpPr>
        <p:grpSpPr>
          <a:xfrm>
            <a:off x="8541918" y="6102183"/>
            <a:ext cx="2194745" cy="655570"/>
            <a:chOff x="8128490" y="4442194"/>
            <a:chExt cx="2314774" cy="655570"/>
          </a:xfrm>
        </p:grpSpPr>
        <p:sp>
          <p:nvSpPr>
            <p:cNvPr id="36" name="TextBox 18">
              <a:extLst>
                <a:ext uri="{FF2B5EF4-FFF2-40B4-BE49-F238E27FC236}">
                  <a16:creationId xmlns:a16="http://schemas.microsoft.com/office/drawing/2014/main" id="{8A5A0089-317B-E95D-80B9-E8FD46882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8490" y="4442194"/>
              <a:ext cx="2297161" cy="40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9945" tIns="64973" rIns="129945" bIns="6497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5pPr>
              <a:lvl6pPr marL="25146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6pPr>
              <a:lvl7pPr marL="29718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7pPr>
              <a:lvl8pPr marL="34290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8pPr>
              <a:lvl9pPr marL="38862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1800" b="1" dirty="0">
                  <a:solidFill>
                    <a:srgbClr val="0D62AE"/>
                  </a:solidFill>
                  <a:latin typeface="Calibri" pitchFamily="34" charset="0"/>
                </a:rPr>
                <a:t>Lexia Lessons</a:t>
              </a:r>
              <a:r>
                <a:rPr lang="en-US" altLang="en-US" sz="1800" b="1" baseline="30000" dirty="0">
                  <a:solidFill>
                    <a:srgbClr val="0D62AE"/>
                  </a:solidFill>
                  <a:latin typeface="Arial" pitchFamily="34" charset="0"/>
                </a:rPr>
                <a:t>®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62B530-989B-93CB-F1C8-8FB5D59B2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103" y="4751105"/>
              <a:ext cx="2297161" cy="3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9945" tIns="64973" rIns="129945" bIns="6497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5pPr>
              <a:lvl6pPr marL="25146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6pPr>
              <a:lvl7pPr marL="29718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7pPr>
              <a:lvl8pPr marL="34290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8pPr>
              <a:lvl9pPr marL="38862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Teacher-led instruction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E687642-1655-66FD-A21F-18389D461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441" y="3032055"/>
            <a:ext cx="2640030" cy="436728"/>
          </a:xfrm>
          <a:prstGeom prst="rect">
            <a:avLst/>
          </a:prstGeom>
          <a:solidFill>
            <a:srgbClr val="0D62AE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410436">
              <a:defRPr/>
            </a:pPr>
            <a:r>
              <a:rPr lang="en-US" sz="1400" b="1" kern="0" dirty="0">
                <a:solidFill>
                  <a:schemeClr val="bg1"/>
                </a:solidFill>
                <a:latin typeface="+mj-lt"/>
                <a:cs typeface="Arial"/>
                <a:sym typeface="Helvetica Light"/>
              </a:rPr>
              <a:t>Guided Practice</a:t>
            </a:r>
          </a:p>
          <a:p>
            <a:pPr algn="ctr" defTabSz="410436">
              <a:defRPr/>
            </a:pPr>
            <a:r>
              <a:rPr lang="en-US" sz="1100" kern="0" dirty="0">
                <a:solidFill>
                  <a:schemeClr val="bg1"/>
                </a:solidFill>
                <a:latin typeface="+mj-lt"/>
                <a:cs typeface="Arial"/>
                <a:sym typeface="Helvetica Light"/>
              </a:rPr>
              <a:t>Scaffolded support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89CA41-C946-08CE-C470-755F2FF399DE}"/>
              </a:ext>
            </a:extLst>
          </p:cNvPr>
          <p:cNvGrpSpPr/>
          <p:nvPr/>
        </p:nvGrpSpPr>
        <p:grpSpPr>
          <a:xfrm>
            <a:off x="8195434" y="4085177"/>
            <a:ext cx="2784294" cy="1931892"/>
            <a:chOff x="4669736" y="4311214"/>
            <a:chExt cx="1542604" cy="1213321"/>
          </a:xfrm>
        </p:grpSpPr>
        <p:pic>
          <p:nvPicPr>
            <p:cNvPr id="43" name="Picture 5">
              <a:extLst>
                <a:ext uri="{FF2B5EF4-FFF2-40B4-BE49-F238E27FC236}">
                  <a16:creationId xmlns:a16="http://schemas.microsoft.com/office/drawing/2014/main" id="{CCF5E38A-D0D1-1C0D-1DC0-D247997A0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40000">
              <a:off x="4669736" y="4311214"/>
              <a:ext cx="906363" cy="117313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4" name="Picture 7">
              <a:extLst>
                <a:ext uri="{FF2B5EF4-FFF2-40B4-BE49-F238E27FC236}">
                  <a16:creationId xmlns:a16="http://schemas.microsoft.com/office/drawing/2014/main" id="{E630B5ED-4B13-C76D-D9D8-3B86793B4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000">
              <a:off x="5295931" y="4339119"/>
              <a:ext cx="916409" cy="118541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C41B2D-7085-FA10-C13D-27E1C9456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441" y="1671429"/>
            <a:ext cx="2630387" cy="1276234"/>
          </a:xfrm>
          <a:prstGeom prst="rect">
            <a:avLst/>
          </a:prstGeom>
        </p:spPr>
      </p:pic>
      <p:sp>
        <p:nvSpPr>
          <p:cNvPr id="11" name="Right Arrow 7">
            <a:extLst>
              <a:ext uri="{FF2B5EF4-FFF2-40B4-BE49-F238E27FC236}">
                <a16:creationId xmlns:a16="http://schemas.microsoft.com/office/drawing/2014/main" id="{86E9AC6B-064A-CF25-1C91-FF7B506E1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596" y="5350864"/>
            <a:ext cx="2466599" cy="989321"/>
          </a:xfrm>
          <a:custGeom>
            <a:avLst/>
            <a:gdLst>
              <a:gd name="connsiteX0" fmla="*/ 0 w 2466599"/>
              <a:gd name="connsiteY0" fmla="*/ 247330 h 989321"/>
              <a:gd name="connsiteX1" fmla="*/ 637577 w 2466599"/>
              <a:gd name="connsiteY1" fmla="*/ 247330 h 989321"/>
              <a:gd name="connsiteX2" fmla="*/ 1255436 w 2466599"/>
              <a:gd name="connsiteY2" fmla="*/ 247330 h 989321"/>
              <a:gd name="connsiteX3" fmla="*/ 1971889 w 2466599"/>
              <a:gd name="connsiteY3" fmla="*/ 247330 h 989321"/>
              <a:gd name="connsiteX4" fmla="*/ 1971889 w 2466599"/>
              <a:gd name="connsiteY4" fmla="*/ 0 h 989321"/>
              <a:gd name="connsiteX5" fmla="*/ 2466599 w 2466599"/>
              <a:gd name="connsiteY5" fmla="*/ 494661 h 989321"/>
              <a:gd name="connsiteX6" fmla="*/ 1971889 w 2466599"/>
              <a:gd name="connsiteY6" fmla="*/ 989321 h 989321"/>
              <a:gd name="connsiteX7" fmla="*/ 1971889 w 2466599"/>
              <a:gd name="connsiteY7" fmla="*/ 741991 h 989321"/>
              <a:gd name="connsiteX8" fmla="*/ 1354030 w 2466599"/>
              <a:gd name="connsiteY8" fmla="*/ 741991 h 989321"/>
              <a:gd name="connsiteX9" fmla="*/ 755891 w 2466599"/>
              <a:gd name="connsiteY9" fmla="*/ 741991 h 989321"/>
              <a:gd name="connsiteX10" fmla="*/ 0 w 2466599"/>
              <a:gd name="connsiteY10" fmla="*/ 741991 h 989321"/>
              <a:gd name="connsiteX11" fmla="*/ 0 w 2466599"/>
              <a:gd name="connsiteY11" fmla="*/ 247330 h 9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6599" h="989321" fill="none" extrusionOk="0">
                <a:moveTo>
                  <a:pt x="0" y="247330"/>
                </a:moveTo>
                <a:cubicBezTo>
                  <a:pt x="257064" y="218124"/>
                  <a:pt x="446815" y="235651"/>
                  <a:pt x="637577" y="247330"/>
                </a:cubicBezTo>
                <a:cubicBezTo>
                  <a:pt x="828339" y="259009"/>
                  <a:pt x="1014477" y="258260"/>
                  <a:pt x="1255436" y="247330"/>
                </a:cubicBezTo>
                <a:cubicBezTo>
                  <a:pt x="1496395" y="236400"/>
                  <a:pt x="1816578" y="226825"/>
                  <a:pt x="1971889" y="247330"/>
                </a:cubicBezTo>
                <a:cubicBezTo>
                  <a:pt x="1961627" y="150817"/>
                  <a:pt x="1967870" y="68383"/>
                  <a:pt x="1971889" y="0"/>
                </a:cubicBezTo>
                <a:cubicBezTo>
                  <a:pt x="2199361" y="210637"/>
                  <a:pt x="2285063" y="337858"/>
                  <a:pt x="2466599" y="494661"/>
                </a:cubicBezTo>
                <a:cubicBezTo>
                  <a:pt x="2343568" y="572169"/>
                  <a:pt x="2098274" y="875496"/>
                  <a:pt x="1971889" y="989321"/>
                </a:cubicBezTo>
                <a:cubicBezTo>
                  <a:pt x="1966641" y="926263"/>
                  <a:pt x="1966213" y="845714"/>
                  <a:pt x="1971889" y="741991"/>
                </a:cubicBezTo>
                <a:cubicBezTo>
                  <a:pt x="1682513" y="739128"/>
                  <a:pt x="1618287" y="718011"/>
                  <a:pt x="1354030" y="741991"/>
                </a:cubicBezTo>
                <a:cubicBezTo>
                  <a:pt x="1089773" y="765971"/>
                  <a:pt x="951897" y="746663"/>
                  <a:pt x="755891" y="741991"/>
                </a:cubicBezTo>
                <a:cubicBezTo>
                  <a:pt x="559885" y="737319"/>
                  <a:pt x="360364" y="748425"/>
                  <a:pt x="0" y="741991"/>
                </a:cubicBezTo>
                <a:cubicBezTo>
                  <a:pt x="-14339" y="509528"/>
                  <a:pt x="7981" y="363662"/>
                  <a:pt x="0" y="247330"/>
                </a:cubicBezTo>
                <a:close/>
              </a:path>
              <a:path w="2466599" h="989321" stroke="0" extrusionOk="0">
                <a:moveTo>
                  <a:pt x="0" y="247330"/>
                </a:moveTo>
                <a:cubicBezTo>
                  <a:pt x="207872" y="267360"/>
                  <a:pt x="436848" y="275884"/>
                  <a:pt x="598140" y="247330"/>
                </a:cubicBezTo>
                <a:cubicBezTo>
                  <a:pt x="759432" y="218776"/>
                  <a:pt x="1044966" y="261447"/>
                  <a:pt x="1235717" y="247330"/>
                </a:cubicBezTo>
                <a:cubicBezTo>
                  <a:pt x="1426468" y="233213"/>
                  <a:pt x="1624392" y="281073"/>
                  <a:pt x="1971889" y="247330"/>
                </a:cubicBezTo>
                <a:cubicBezTo>
                  <a:pt x="1976455" y="134720"/>
                  <a:pt x="1983182" y="66621"/>
                  <a:pt x="1971889" y="0"/>
                </a:cubicBezTo>
                <a:cubicBezTo>
                  <a:pt x="2126967" y="145800"/>
                  <a:pt x="2276965" y="300366"/>
                  <a:pt x="2466599" y="494661"/>
                </a:cubicBezTo>
                <a:cubicBezTo>
                  <a:pt x="2322619" y="621267"/>
                  <a:pt x="2203682" y="805020"/>
                  <a:pt x="1971889" y="989321"/>
                </a:cubicBezTo>
                <a:cubicBezTo>
                  <a:pt x="1959949" y="888896"/>
                  <a:pt x="1976421" y="822490"/>
                  <a:pt x="1971889" y="741991"/>
                </a:cubicBezTo>
                <a:cubicBezTo>
                  <a:pt x="1695545" y="721373"/>
                  <a:pt x="1455338" y="769955"/>
                  <a:pt x="1314593" y="741991"/>
                </a:cubicBezTo>
                <a:cubicBezTo>
                  <a:pt x="1173848" y="714027"/>
                  <a:pt x="804421" y="775190"/>
                  <a:pt x="617859" y="741991"/>
                </a:cubicBezTo>
                <a:cubicBezTo>
                  <a:pt x="431297" y="708792"/>
                  <a:pt x="212907" y="739236"/>
                  <a:pt x="0" y="741991"/>
                </a:cubicBezTo>
                <a:cubicBezTo>
                  <a:pt x="13380" y="544021"/>
                  <a:pt x="22124" y="479562"/>
                  <a:pt x="0" y="247330"/>
                </a:cubicBezTo>
                <a:close/>
              </a:path>
            </a:pathLst>
          </a:custGeom>
          <a:solidFill>
            <a:srgbClr val="234B8D"/>
          </a:solidFill>
          <a:ln w="76200">
            <a:solidFill>
              <a:srgbClr val="234B8D"/>
            </a:solidFill>
            <a:extLst>
              <a:ext uri="{C807C97D-BFC1-408E-A445-0C87EB9F89A2}">
                <ask:lineSketchStyleProps xmlns="" xmlns:ask="http://schemas.microsoft.com/office/drawing/2018/sketchyshapes" sd="3249965550">
                  <a:prstGeom prst="rightArrow">
                    <a:avLst>
                      <a:gd name="adj1" fmla="val 50000"/>
                      <a:gd name="adj2" fmla="val 5000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64" tIns="45683" rIns="91364" bIns="45683" anchor="ctr"/>
          <a:lstStyle/>
          <a:p>
            <a:pPr algn="ctr" defTabSz="410436">
              <a:defRPr/>
            </a:pPr>
            <a:r>
              <a:rPr lang="en-US" sz="1400" kern="0" dirty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Struggle repeatedly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7CFDFC-EF23-EB9A-DCD3-40E6A64EF2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442" y="3476112"/>
            <a:ext cx="2640030" cy="12749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4ABB04-A153-0ECF-055F-DB03776594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442" y="5350864"/>
            <a:ext cx="2640030" cy="12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7" grpId="0"/>
      <p:bldP spid="29" grpId="0" animBg="1"/>
      <p:bldP spid="4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A03D6-7C61-78CD-093B-63FAD3C4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246"/>
            <a:ext cx="10515600" cy="77754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D62AE"/>
                </a:solidFill>
              </a:rPr>
              <a:t>Proven Results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5024A32-DC3C-28C3-90E3-594FB3C00724}"/>
              </a:ext>
            </a:extLst>
          </p:cNvPr>
          <p:cNvSpPr txBox="1">
            <a:spLocks/>
          </p:cNvSpPr>
          <p:nvPr/>
        </p:nvSpPr>
        <p:spPr>
          <a:xfrm>
            <a:off x="838200" y="1636684"/>
            <a:ext cx="6029960" cy="4763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Lexia improves reading scores</a:t>
            </a:r>
          </a:p>
          <a:p>
            <a:endParaRPr lang="en-GB" sz="2000" dirty="0"/>
          </a:p>
          <a:p>
            <a:r>
              <a:rPr lang="en-GB" sz="2000" dirty="0"/>
              <a:t>Those with greatest needs benefit the most</a:t>
            </a:r>
          </a:p>
          <a:p>
            <a:endParaRPr lang="en-GB" sz="2000" dirty="0"/>
          </a:p>
          <a:p>
            <a:r>
              <a:rPr lang="en-GB" sz="2000" dirty="0"/>
              <a:t>Closes the Reading Gap</a:t>
            </a:r>
          </a:p>
          <a:p>
            <a:endParaRPr lang="en-GB" sz="2000" dirty="0"/>
          </a:p>
          <a:p>
            <a:r>
              <a:rPr lang="en-GB" sz="2000" dirty="0"/>
              <a:t>Supports pupils with SEN and English Language Learners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0D62AE"/>
                </a:solidFill>
              </a:rPr>
              <a:t>Benefits of Lexia are tied to strong usage and fidelity of implementation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7BA65B4-D3CA-78FB-D2AA-6E5C4DEA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25" y="1155094"/>
            <a:ext cx="2468714" cy="502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32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8E31F-ED51-ED82-7A66-05E05D359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3729"/>
            <a:ext cx="6517640" cy="417323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Regular independent practise (home &amp; school)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Truly personalised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Engaging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Motivating elements (extrinsic &amp; intrinsic)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Instant feedback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Improved curriculum access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AE339D-5230-253B-8D7E-559781B5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rgbClr val="0D62AE"/>
                </a:solidFill>
              </a:rPr>
              <a:t>Benefits for Pupils</a:t>
            </a:r>
            <a:endParaRPr lang="en-GB" sz="2200" b="1">
              <a:solidFill>
                <a:srgbClr val="F7D529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39B8F8-3F33-A42B-7BD6-A00D0F01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168" y="1860380"/>
            <a:ext cx="3856632" cy="403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0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932"/>
          <a:stretch/>
        </p:blipFill>
        <p:spPr>
          <a:xfrm>
            <a:off x="3513667" y="87321"/>
            <a:ext cx="6400799" cy="6366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933" y="1210732"/>
            <a:ext cx="3412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The Student Experience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1777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AB94349BB554880A73AB88A3DC41B" ma:contentTypeVersion="13" ma:contentTypeDescription="Create a new document." ma:contentTypeScope="" ma:versionID="7f99ffb23a27a54df8393df7eabd5b42">
  <xsd:schema xmlns:xsd="http://www.w3.org/2001/XMLSchema" xmlns:xs="http://www.w3.org/2001/XMLSchema" xmlns:p="http://schemas.microsoft.com/office/2006/metadata/properties" xmlns:ns2="46c661cb-66c6-4977-bb9f-12fea41e8423" xmlns:ns3="4443e9d9-89ca-440b-9a80-73b7cf79d776" targetNamespace="http://schemas.microsoft.com/office/2006/metadata/properties" ma:root="true" ma:fieldsID="8d5258790bd2f2361e15f08b89826ba9" ns2:_="" ns3:_="">
    <xsd:import namespace="46c661cb-66c6-4977-bb9f-12fea41e8423"/>
    <xsd:import namespace="4443e9d9-89ca-440b-9a80-73b7cf79d7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61cb-66c6-4977-bb9f-12fea41e8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7931794-d0fb-4dac-9a22-fb63cdd626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3e9d9-89ca-440b-9a80-73b7cf79d7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41f23ab-070c-4709-8568-595f7633b8cb}" ma:internalName="TaxCatchAll" ma:showField="CatchAllData" ma:web="4443e9d9-89ca-440b-9a80-73b7cf79d7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43e9d9-89ca-440b-9a80-73b7cf79d776" xsi:nil="true"/>
    <lcf76f155ced4ddcb4097134ff3c332f xmlns="46c661cb-66c6-4977-bb9f-12fea41e84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753395-E01F-4A62-B0DA-26A6DDAD39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8F2DFA-091B-4E64-B6EB-78D200AD4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c661cb-66c6-4977-bb9f-12fea41e8423"/>
    <ds:schemaRef ds:uri="4443e9d9-89ca-440b-9a80-73b7cf79d7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DA2056-9DE0-4BEB-A6A0-58924D7E5DC8}">
  <ds:schemaRefs>
    <ds:schemaRef ds:uri="http://purl.org/dc/dcmitype/"/>
    <ds:schemaRef ds:uri="46c661cb-66c6-4977-bb9f-12fea41e8423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4443e9d9-89ca-440b-9a80-73b7cf79d776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305</Words>
  <Application>Microsoft Office PowerPoint</Application>
  <PresentationFormat>Widescreen</PresentationFormat>
  <Paragraphs>85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Helvetica Light</vt:lpstr>
      <vt:lpstr>Poppins</vt:lpstr>
      <vt:lpstr>Office Theme</vt:lpstr>
      <vt:lpstr>Lexia Core5 Reading</vt:lpstr>
      <vt:lpstr>Presentation Aim</vt:lpstr>
      <vt:lpstr>What is Lexia?</vt:lpstr>
      <vt:lpstr>Built on the Science of Reading</vt:lpstr>
      <vt:lpstr>What makes a successful reader?</vt:lpstr>
      <vt:lpstr>Lexia Core5 Reading Instructional Model</vt:lpstr>
      <vt:lpstr>Proven Results</vt:lpstr>
      <vt:lpstr>Benefits for Pupils</vt:lpstr>
      <vt:lpstr>PowerPoint Presentation</vt:lpstr>
      <vt:lpstr>PowerPoint Presentation</vt:lpstr>
      <vt:lpstr>PowerPoint Presentation</vt:lpstr>
      <vt:lpstr>PowerPoint Presentation</vt:lpstr>
      <vt:lpstr>Best Practice At Home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Lexia Core5: Accelerating Reading Skills R-Y6</dc:title>
  <dc:creator>Charlotte Beattie</dc:creator>
  <cp:lastModifiedBy>Emma Miller</cp:lastModifiedBy>
  <cp:revision>41</cp:revision>
  <dcterms:created xsi:type="dcterms:W3CDTF">2022-07-27T07:55:01Z</dcterms:created>
  <dcterms:modified xsi:type="dcterms:W3CDTF">2025-10-02T09:14:00Z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0x0101008A9AB94349BB554880A73AB88A3DC41B</vt:lpwstr>
  </property>
  <property fmtid="{D5CDD505-2E9C-101B-9397-08002B2CF9AE}" pid="3" name="Order">
    <vt:r8>9800</vt:r8>
  </property>
  <property fmtid="{D5CDD505-2E9C-101B-9397-08002B2CF9AE}" pid="4" name="MediaServiceImageTags">
    <vt:lpwstr/>
  </property>
</Properties>
</file>